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2"/>
  </p:notesMasterIdLst>
  <p:handoutMasterIdLst>
    <p:handoutMasterId r:id="rId33"/>
  </p:handoutMasterIdLst>
  <p:sldIdLst>
    <p:sldId id="256" r:id="rId3"/>
    <p:sldId id="282" r:id="rId4"/>
    <p:sldId id="257" r:id="rId5"/>
    <p:sldId id="258" r:id="rId6"/>
    <p:sldId id="259" r:id="rId7"/>
    <p:sldId id="262" r:id="rId8"/>
    <p:sldId id="264" r:id="rId9"/>
    <p:sldId id="265" r:id="rId10"/>
    <p:sldId id="266" r:id="rId11"/>
    <p:sldId id="283" r:id="rId12"/>
    <p:sldId id="294" r:id="rId13"/>
    <p:sldId id="284" r:id="rId14"/>
    <p:sldId id="285" r:id="rId15"/>
    <p:sldId id="300" r:id="rId16"/>
    <p:sldId id="302" r:id="rId17"/>
    <p:sldId id="286" r:id="rId18"/>
    <p:sldId id="303" r:id="rId19"/>
    <p:sldId id="287" r:id="rId20"/>
    <p:sldId id="301" r:id="rId21"/>
    <p:sldId id="304" r:id="rId22"/>
    <p:sldId id="305" r:id="rId23"/>
    <p:sldId id="299" r:id="rId24"/>
    <p:sldId id="278" r:id="rId25"/>
    <p:sldId id="279" r:id="rId26"/>
    <p:sldId id="277" r:id="rId27"/>
    <p:sldId id="280" r:id="rId28"/>
    <p:sldId id="291" r:id="rId29"/>
    <p:sldId id="293" r:id="rId30"/>
    <p:sldId id="281" r:id="rId31"/>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Rockwell" panose="02060603020205020403"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Rockwell" panose="02060603020205020403" pitchFamily="18"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D13B"/>
    <a:srgbClr val="B6DFAB"/>
    <a:srgbClr val="ACDEC4"/>
    <a:srgbClr val="CCFF33"/>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工作表2!$D$6</c:f>
              <c:strCache>
                <c:ptCount val="1"/>
                <c:pt idx="0">
                  <c:v>2020年度</c:v>
                </c:pt>
              </c:strCache>
            </c:strRef>
          </c:tx>
          <c:cat>
            <c:strRef>
              <c:f>工作表2!$C$7:$C$9</c:f>
              <c:strCache>
                <c:ptCount val="3"/>
                <c:pt idx="0">
                  <c:v>平板玻璃</c:v>
                </c:pt>
                <c:pt idx="1">
                  <c:v>玻璃纖維</c:v>
                </c:pt>
                <c:pt idx="2">
                  <c:v>玻璃器皿</c:v>
                </c:pt>
              </c:strCache>
            </c:strRef>
          </c:cat>
          <c:val>
            <c:numRef>
              <c:f>工作表2!$D$7:$D$9</c:f>
              <c:numCache>
                <c:formatCode>General</c:formatCode>
                <c:ptCount val="3"/>
                <c:pt idx="0">
                  <c:v>68</c:v>
                </c:pt>
                <c:pt idx="1">
                  <c:v>23</c:v>
                </c:pt>
                <c:pt idx="2">
                  <c:v>9</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工作表2!$H$6</c:f>
              <c:strCache>
                <c:ptCount val="1"/>
                <c:pt idx="0">
                  <c:v>2021年前三季</c:v>
                </c:pt>
              </c:strCache>
            </c:strRef>
          </c:tx>
          <c:cat>
            <c:strRef>
              <c:f>工作表2!$C$7:$C$9</c:f>
              <c:strCache>
                <c:ptCount val="3"/>
                <c:pt idx="0">
                  <c:v>平板玻璃</c:v>
                </c:pt>
                <c:pt idx="1">
                  <c:v>玻璃纖維</c:v>
                </c:pt>
                <c:pt idx="2">
                  <c:v>玻璃器皿</c:v>
                </c:pt>
              </c:strCache>
            </c:strRef>
          </c:cat>
          <c:val>
            <c:numRef>
              <c:f>工作表2!$H$7:$H$9</c:f>
              <c:numCache>
                <c:formatCode>General</c:formatCode>
                <c:ptCount val="3"/>
                <c:pt idx="0">
                  <c:v>68</c:v>
                </c:pt>
                <c:pt idx="1">
                  <c:v>26</c:v>
                </c:pt>
                <c:pt idx="2">
                  <c:v>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ln>
      <a:solidFill>
        <a:sysClr val="windowText" lastClr="000000"/>
      </a:solid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1C77625F-89CB-46F7-A930-603F68FA9F2B}"/>
              </a:ext>
            </a:extLst>
          </p:cNvPr>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xmlns="" id="{C8E9679D-C12F-4268-9146-4279EF21D0DF}"/>
              </a:ext>
            </a:extLst>
          </p:cNvPr>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BFDE8C9E-81C7-47DE-ADE7-8091C828CE86}" type="datetimeFigureOut">
              <a:rPr lang="zh-TW" altLang="en-US"/>
              <a:pPr>
                <a:defRPr/>
              </a:pPr>
              <a:t>2021/11/16</a:t>
            </a:fld>
            <a:endParaRPr lang="zh-TW" altLang="en-US"/>
          </a:p>
        </p:txBody>
      </p:sp>
      <p:sp>
        <p:nvSpPr>
          <p:cNvPr id="4" name="頁尾版面配置區 3">
            <a:extLst>
              <a:ext uri="{FF2B5EF4-FFF2-40B4-BE49-F238E27FC236}">
                <a16:creationId xmlns:a16="http://schemas.microsoft.com/office/drawing/2014/main" xmlns="" id="{392C839F-AEE3-4A06-BE22-DF4DA1799B11}"/>
              </a:ext>
            </a:extLst>
          </p:cNvPr>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a:extLst>
              <a:ext uri="{FF2B5EF4-FFF2-40B4-BE49-F238E27FC236}">
                <a16:creationId xmlns:a16="http://schemas.microsoft.com/office/drawing/2014/main" xmlns="" id="{E82BEFDF-5B10-43F1-BA6D-08989D08FF3A}"/>
              </a:ext>
            </a:extLst>
          </p:cNvPr>
          <p:cNvSpPr>
            <a:spLocks noGrp="1"/>
          </p:cNvSpPr>
          <p:nvPr>
            <p:ph type="sldNum" sz="quarter" idx="3"/>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436FA0AA-9820-4F3B-AA7B-09F5E26A1C29}" type="slidenum">
              <a:rPr lang="zh-TW" altLang="en-US"/>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86E47DB0-CE93-4BB7-BEF4-6486C1B66A9A}"/>
              </a:ext>
            </a:extLst>
          </p:cNvPr>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xmlns="" id="{626E5E81-B5AF-4204-A998-08CBEBAF0250}"/>
              </a:ext>
            </a:extLst>
          </p:cNvPr>
          <p:cNvSpPr>
            <a:spLocks noGrp="1"/>
          </p:cNvSpPr>
          <p:nvPr>
            <p:ph type="dt"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FC9756F5-D02E-4B67-9EE1-76B379BD6493}" type="datetimeFigureOut">
              <a:rPr lang="zh-TW" altLang="en-US"/>
              <a:pPr>
                <a:defRPr/>
              </a:pPr>
              <a:t>2021/11/16</a:t>
            </a:fld>
            <a:endParaRPr lang="zh-TW" altLang="en-US"/>
          </a:p>
        </p:txBody>
      </p:sp>
      <p:sp>
        <p:nvSpPr>
          <p:cNvPr id="4" name="投影片圖像版面配置區 3">
            <a:extLst>
              <a:ext uri="{FF2B5EF4-FFF2-40B4-BE49-F238E27FC236}">
                <a16:creationId xmlns:a16="http://schemas.microsoft.com/office/drawing/2014/main" xmlns="" id="{1F136536-F353-411D-8B95-4811BD1590D0}"/>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xmlns="" id="{6E47E65D-F100-47DC-AA52-0135308BB7FB}"/>
              </a:ext>
            </a:extLst>
          </p:cNvPr>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xmlns="" id="{933E4329-53D5-4770-BD74-176E9D9236F8}"/>
              </a:ext>
            </a:extLst>
          </p:cNvPr>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xmlns="" id="{92D736EC-D683-44E1-AD7F-DC6EF1FF1AE4}"/>
              </a:ext>
            </a:extLst>
          </p:cNvPr>
          <p:cNvSpPr>
            <a:spLocks noGrp="1"/>
          </p:cNvSpPr>
          <p:nvPr>
            <p:ph type="sldNum" sz="quarter" idx="5"/>
          </p:nvPr>
        </p:nvSpPr>
        <p:spPr>
          <a:xfrm>
            <a:off x="3855838" y="9440646"/>
            <a:ext cx="2949787" cy="49696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defRPr>
            </a:lvl1pPr>
          </a:lstStyle>
          <a:p>
            <a:fld id="{8EE1A403-5DC5-4576-82CE-990EB87CC5E6}" type="slidenum">
              <a:rPr lang="zh-TW" altLang="en-US"/>
              <a:pPr/>
              <a:t>‹#›</a:t>
            </a:fld>
            <a:endParaRPr lang="zh-TW" altLang="en-US"/>
          </a:p>
        </p:txBody>
      </p:sp>
    </p:spTree>
    <p:extLst>
      <p:ext uri="{BB962C8B-B14F-4D97-AF65-F5344CB8AC3E}">
        <p14:creationId xmlns:p14="http://schemas.microsoft.com/office/powerpoint/2010/main" val="194449487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a:extLst>
              <a:ext uri="{FF2B5EF4-FFF2-40B4-BE49-F238E27FC236}">
                <a16:creationId xmlns:a16="http://schemas.microsoft.com/office/drawing/2014/main" xmlns="" id="{638A642C-66DA-4F3A-9896-0A1D2DD7A0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a:extLst>
              <a:ext uri="{FF2B5EF4-FFF2-40B4-BE49-F238E27FC236}">
                <a16:creationId xmlns:a16="http://schemas.microsoft.com/office/drawing/2014/main" xmlns="" id="{DC8098AA-A59F-4C3B-A277-8002703ED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6868" name="頁首版面配置區 3">
            <a:extLst>
              <a:ext uri="{FF2B5EF4-FFF2-40B4-BE49-F238E27FC236}">
                <a16:creationId xmlns:a16="http://schemas.microsoft.com/office/drawing/2014/main" xmlns="" id="{ABF16E16-135E-4365-9797-47CD9EE6FE7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fontAlgn="base" hangingPunct="1">
              <a:spcBef>
                <a:spcPct val="0"/>
              </a:spcBef>
              <a:spcAft>
                <a:spcPct val="0"/>
              </a:spcAft>
            </a:pPr>
            <a:endParaRPr lang="zh-TW" altLang="en-US"/>
          </a:p>
        </p:txBody>
      </p:sp>
      <p:sp>
        <p:nvSpPr>
          <p:cNvPr id="36869" name="投影片編號版面配置區 4">
            <a:extLst>
              <a:ext uri="{FF2B5EF4-FFF2-40B4-BE49-F238E27FC236}">
                <a16:creationId xmlns:a16="http://schemas.microsoft.com/office/drawing/2014/main" xmlns="" id="{10E25824-F1B0-4A60-B9ED-3A8C68E49A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DC104FC2-001A-420F-8CB5-E85379A4E530}" type="slidenum">
              <a:rPr lang="zh-TW" altLang="en-US"/>
              <a:pPr eaLnBrk="1" hangingPunct="1">
                <a:spcBef>
                  <a:spcPct val="0"/>
                </a:spcBef>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a:extLst>
              <a:ext uri="{FF2B5EF4-FFF2-40B4-BE49-F238E27FC236}">
                <a16:creationId xmlns:a16="http://schemas.microsoft.com/office/drawing/2014/main" xmlns="" id="{7F01619C-B2F6-4A20-B577-D8DB8D56B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a:extLst>
              <a:ext uri="{FF2B5EF4-FFF2-40B4-BE49-F238E27FC236}">
                <a16:creationId xmlns:a16="http://schemas.microsoft.com/office/drawing/2014/main" xmlns="" id="{3A88BF6A-8E7F-4B08-83F0-9AB238EABA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Ø"/>
            </a:pPr>
            <a:endParaRPr lang="zh-TW" altLang="en-US">
              <a:latin typeface="標楷體" pitchFamily="65" charset="-120"/>
              <a:ea typeface="標楷體" pitchFamily="65" charset="-120"/>
            </a:endParaRPr>
          </a:p>
        </p:txBody>
      </p:sp>
      <p:sp>
        <p:nvSpPr>
          <p:cNvPr id="37892" name="頁首版面配置區 3">
            <a:extLst>
              <a:ext uri="{FF2B5EF4-FFF2-40B4-BE49-F238E27FC236}">
                <a16:creationId xmlns:a16="http://schemas.microsoft.com/office/drawing/2014/main" xmlns="" id="{CE94C5A4-4736-40EE-BBCC-EAD46F053BB4}"/>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fontAlgn="base" hangingPunct="1">
              <a:spcBef>
                <a:spcPct val="0"/>
              </a:spcBef>
              <a:spcAft>
                <a:spcPct val="0"/>
              </a:spcAft>
            </a:pPr>
            <a:endParaRPr lang="zh-TW" altLang="en-US"/>
          </a:p>
        </p:txBody>
      </p:sp>
      <p:sp>
        <p:nvSpPr>
          <p:cNvPr id="37893" name="投影片編號版面配置區 4">
            <a:extLst>
              <a:ext uri="{FF2B5EF4-FFF2-40B4-BE49-F238E27FC236}">
                <a16:creationId xmlns:a16="http://schemas.microsoft.com/office/drawing/2014/main" xmlns="" id="{01FD90FB-51EE-4719-B3FE-0E497DE61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5011920F-270E-4895-8C63-64F4907186BD}" type="slidenum">
              <a:rPr lang="zh-TW" altLang="en-US"/>
              <a:pPr eaLnBrk="1" hangingPunct="1">
                <a:spcBef>
                  <a:spcPct val="0"/>
                </a:spcBef>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a:extLst>
              <a:ext uri="{FF2B5EF4-FFF2-40B4-BE49-F238E27FC236}">
                <a16:creationId xmlns:a16="http://schemas.microsoft.com/office/drawing/2014/main" xmlns="" id="{57258B65-E608-42CE-918E-5F68813C6D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a:extLst>
              <a:ext uri="{FF2B5EF4-FFF2-40B4-BE49-F238E27FC236}">
                <a16:creationId xmlns:a16="http://schemas.microsoft.com/office/drawing/2014/main" xmlns="" id="{F579A402-6546-4BB1-94BE-25DED3CE15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8916" name="頁首版面配置區 3">
            <a:extLst>
              <a:ext uri="{FF2B5EF4-FFF2-40B4-BE49-F238E27FC236}">
                <a16:creationId xmlns:a16="http://schemas.microsoft.com/office/drawing/2014/main" xmlns="" id="{07F32079-3070-4C5C-91EF-77821DAA4C5A}"/>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fontAlgn="base" hangingPunct="1">
              <a:spcBef>
                <a:spcPct val="0"/>
              </a:spcBef>
              <a:spcAft>
                <a:spcPct val="0"/>
              </a:spcAft>
            </a:pPr>
            <a:endParaRPr lang="zh-TW" altLang="en-US"/>
          </a:p>
        </p:txBody>
      </p:sp>
      <p:sp>
        <p:nvSpPr>
          <p:cNvPr id="38917" name="投影片編號版面配置區 4">
            <a:extLst>
              <a:ext uri="{FF2B5EF4-FFF2-40B4-BE49-F238E27FC236}">
                <a16:creationId xmlns:a16="http://schemas.microsoft.com/office/drawing/2014/main" xmlns="" id="{371832B2-E07E-48E9-9DD4-4D281415B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3C721544-90D3-43B3-8213-BBF9CB666CD8}" type="slidenum">
              <a:rPr lang="zh-TW" altLang="en-US"/>
              <a:pPr eaLnBrk="1" hangingPunct="1">
                <a:spcBef>
                  <a:spcPct val="0"/>
                </a:spcBef>
              </a:pPr>
              <a:t>4</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G-2">
    <p:spTree>
      <p:nvGrpSpPr>
        <p:cNvPr id="1" name=""/>
        <p:cNvGrpSpPr/>
        <p:nvPr/>
      </p:nvGrpSpPr>
      <p:grpSpPr>
        <a:xfrm>
          <a:off x="0" y="0"/>
          <a:ext cx="0" cy="0"/>
          <a:chOff x="0" y="0"/>
          <a:chExt cx="0" cy="0"/>
        </a:xfrm>
      </p:grpSpPr>
      <p:cxnSp>
        <p:nvCxnSpPr>
          <p:cNvPr id="3" name="直線コネクタ 6">
            <a:extLst>
              <a:ext uri="{FF2B5EF4-FFF2-40B4-BE49-F238E27FC236}">
                <a16:creationId xmlns:a16="http://schemas.microsoft.com/office/drawing/2014/main" xmlns="" id="{18797A80-DD22-4040-8190-5B2BA13F1F9B}"/>
              </a:ext>
            </a:extLst>
          </p:cNvPr>
          <p:cNvCxnSpPr/>
          <p:nvPr userDrawn="1"/>
        </p:nvCxnSpPr>
        <p:spPr>
          <a:xfrm>
            <a:off x="468313" y="777875"/>
            <a:ext cx="8280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L:\林昱宏\文宣刊物\logo\TG_logo-01.png">
            <a:extLst>
              <a:ext uri="{FF2B5EF4-FFF2-40B4-BE49-F238E27FC236}">
                <a16:creationId xmlns:a16="http://schemas.microsoft.com/office/drawing/2014/main" xmlns="" id="{5DEB56BE-CA67-4778-B252-0C45B5ADFF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3861" t="39207" r="15575" b="41188"/>
          <a:stretch>
            <a:fillRect/>
          </a:stretch>
        </p:blipFill>
        <p:spPr bwMode="auto">
          <a:xfrm>
            <a:off x="6991350" y="300038"/>
            <a:ext cx="1763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9"/>
          <p:cNvSpPr>
            <a:spLocks noGrp="1"/>
          </p:cNvSpPr>
          <p:nvPr>
            <p:ph type="title"/>
          </p:nvPr>
        </p:nvSpPr>
        <p:spPr>
          <a:xfrm>
            <a:off x="457200" y="55382"/>
            <a:ext cx="5845629" cy="643732"/>
          </a:xfrm>
        </p:spPr>
        <p:txBody>
          <a:bodyPr>
            <a:normAutofit/>
          </a:bodyPr>
          <a:lstStyle>
            <a:lvl1pPr algn="l">
              <a:defRPr sz="3200">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5" name="投影片編號版面配置區 2">
            <a:extLst>
              <a:ext uri="{FF2B5EF4-FFF2-40B4-BE49-F238E27FC236}">
                <a16:creationId xmlns:a16="http://schemas.microsoft.com/office/drawing/2014/main" xmlns="" id="{E0BE101C-CB3E-4279-9E74-E7CA216A4845}"/>
              </a:ext>
            </a:extLst>
          </p:cNvPr>
          <p:cNvSpPr>
            <a:spLocks noGrp="1"/>
          </p:cNvSpPr>
          <p:nvPr>
            <p:ph type="sldNum" sz="quarter" idx="10"/>
          </p:nvPr>
        </p:nvSpPr>
        <p:spPr/>
        <p:txBody>
          <a:bodyPr/>
          <a:lstStyle>
            <a:lvl1pPr>
              <a:defRPr/>
            </a:lvl1pPr>
          </a:lstStyle>
          <a:p>
            <a:fld id="{A06452E1-F7CA-455A-9E48-8EAEAA4216EB}" type="slidenum">
              <a:rPr lang="zh-TW" altLang="en-US"/>
              <a:pPr/>
              <a:t>‹#›</a:t>
            </a:fld>
            <a:endParaRPr lang="zh-TW" altLang="en-US"/>
          </a:p>
        </p:txBody>
      </p:sp>
    </p:spTree>
    <p:extLst>
      <p:ext uri="{BB962C8B-B14F-4D97-AF65-F5344CB8AC3E}">
        <p14:creationId xmlns:p14="http://schemas.microsoft.com/office/powerpoint/2010/main" val="291618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060DBA9A-48AE-42F6-8AA3-346597900039}"/>
              </a:ext>
            </a:extLst>
          </p:cNvPr>
          <p:cNvSpPr>
            <a:spLocks noGrp="1"/>
          </p:cNvSpPr>
          <p:nvPr>
            <p:ph type="dt" sz="half" idx="10"/>
          </p:nvPr>
        </p:nvSpPr>
        <p:spPr/>
        <p:txBody>
          <a:bodyPr/>
          <a:lstStyle>
            <a:lvl1pPr>
              <a:defRPr/>
            </a:lvl1pPr>
          </a:lstStyle>
          <a:p>
            <a:pPr>
              <a:defRPr/>
            </a:pPr>
            <a:fld id="{8A5CF3E4-8457-45C0-A526-44F3091B3A85}" type="datetimeFigureOut">
              <a:rPr lang="en-US"/>
              <a:pPr>
                <a:defRPr/>
              </a:pPr>
              <a:t>11/16/2021</a:t>
            </a:fld>
            <a:endParaRPr lang="en-US" dirty="0"/>
          </a:p>
        </p:txBody>
      </p:sp>
      <p:sp>
        <p:nvSpPr>
          <p:cNvPr id="6" name="Footer Placeholder 4">
            <a:extLst>
              <a:ext uri="{FF2B5EF4-FFF2-40B4-BE49-F238E27FC236}">
                <a16:creationId xmlns:a16="http://schemas.microsoft.com/office/drawing/2014/main" xmlns="" id="{A64A8E99-B903-490D-896E-616F1AC7B0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4DDA759-07D7-4A96-B5CD-978438ED351D}"/>
              </a:ext>
            </a:extLst>
          </p:cNvPr>
          <p:cNvSpPr>
            <a:spLocks noGrp="1"/>
          </p:cNvSpPr>
          <p:nvPr>
            <p:ph type="sldNum" sz="quarter" idx="12"/>
          </p:nvPr>
        </p:nvSpPr>
        <p:spPr/>
        <p:txBody>
          <a:bodyPr/>
          <a:lstStyle>
            <a:lvl1pPr>
              <a:defRPr/>
            </a:lvl1pPr>
          </a:lstStyle>
          <a:p>
            <a:fld id="{E473A46D-AF32-4E2C-ACBE-2EF943B961AE}" type="slidenum">
              <a:rPr lang="zh-TW" altLang="en-US"/>
              <a:pPr/>
              <a:t>‹#›</a:t>
            </a:fld>
            <a:endParaRPr lang="zh-TW" altLang="en-US"/>
          </a:p>
        </p:txBody>
      </p:sp>
    </p:spTree>
    <p:extLst>
      <p:ext uri="{BB962C8B-B14F-4D97-AF65-F5344CB8AC3E}">
        <p14:creationId xmlns:p14="http://schemas.microsoft.com/office/powerpoint/2010/main" val="181499622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980176C5-6F1D-47A3-B70D-62C52A632D51}"/>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a:extLst>
              <a:ext uri="{FF2B5EF4-FFF2-40B4-BE49-F238E27FC236}">
                <a16:creationId xmlns:a16="http://schemas.microsoft.com/office/drawing/2014/main" xmlns="" id="{E5C17234-A6F8-4421-AC17-B562233C20F1}"/>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a:extLst>
              <a:ext uri="{FF2B5EF4-FFF2-40B4-BE49-F238E27FC236}">
                <a16:creationId xmlns:a16="http://schemas.microsoft.com/office/drawing/2014/main" xmlns="" id="{D104EAB1-0334-4B15-84F3-16BE52C212BD}"/>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a:extLst>
              <a:ext uri="{FF2B5EF4-FFF2-40B4-BE49-F238E27FC236}">
                <a16:creationId xmlns:a16="http://schemas.microsoft.com/office/drawing/2014/main" xmlns="" id="{B926EDA6-AF0C-42BF-A008-D791CD9CB718}"/>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zh-TW" altLang="en-US"/>
              <a:t>按一下以編輯母片標題樣式</a:t>
            </a:r>
            <a:endParaRPr lang="en-US" dirty="0"/>
          </a:p>
        </p:txBody>
      </p:sp>
      <p:sp>
        <p:nvSpPr>
          <p:cNvPr id="9" name="Date Placeholder 4">
            <a:extLst>
              <a:ext uri="{FF2B5EF4-FFF2-40B4-BE49-F238E27FC236}">
                <a16:creationId xmlns:a16="http://schemas.microsoft.com/office/drawing/2014/main" xmlns="" id="{C75A1644-02B5-4C62-9473-B8EBE233946C}"/>
              </a:ext>
            </a:extLst>
          </p:cNvPr>
          <p:cNvSpPr>
            <a:spLocks noGrp="1"/>
          </p:cNvSpPr>
          <p:nvPr>
            <p:ph type="dt" sz="half" idx="10"/>
          </p:nvPr>
        </p:nvSpPr>
        <p:spPr/>
        <p:txBody>
          <a:bodyPr/>
          <a:lstStyle>
            <a:lvl1pPr>
              <a:defRPr/>
            </a:lvl1pPr>
          </a:lstStyle>
          <a:p>
            <a:pPr>
              <a:defRPr/>
            </a:pPr>
            <a:fld id="{03B715FD-EA18-4A4F-880C-C65AF8CBF051}" type="datetimeFigureOut">
              <a:rPr lang="en-US"/>
              <a:pPr>
                <a:defRPr/>
              </a:pPr>
              <a:t>11/16/2021</a:t>
            </a:fld>
            <a:endParaRPr lang="en-US"/>
          </a:p>
        </p:txBody>
      </p:sp>
      <p:sp>
        <p:nvSpPr>
          <p:cNvPr id="10" name="Footer Placeholder 5">
            <a:extLst>
              <a:ext uri="{FF2B5EF4-FFF2-40B4-BE49-F238E27FC236}">
                <a16:creationId xmlns:a16="http://schemas.microsoft.com/office/drawing/2014/main" xmlns="" id="{803A849C-5C15-4ABA-BE91-E2752DB953E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xmlns="" id="{4E4C31FA-4D85-4975-83AC-D77885CFE62D}"/>
              </a:ext>
            </a:extLst>
          </p:cNvPr>
          <p:cNvSpPr>
            <a:spLocks noGrp="1"/>
          </p:cNvSpPr>
          <p:nvPr>
            <p:ph type="sldNum" sz="quarter" idx="12"/>
          </p:nvPr>
        </p:nvSpPr>
        <p:spPr/>
        <p:txBody>
          <a:bodyPr/>
          <a:lstStyle>
            <a:lvl1pPr>
              <a:defRPr/>
            </a:lvl1pPr>
          </a:lstStyle>
          <a:p>
            <a:fld id="{72FCD97F-3D39-459C-8ADA-63F896210CCA}" type="slidenum">
              <a:rPr lang="zh-TW" altLang="en-US"/>
              <a:pPr/>
              <a:t>‹#›</a:t>
            </a:fld>
            <a:endParaRPr lang="zh-TW" altLang="en-US"/>
          </a:p>
        </p:txBody>
      </p:sp>
    </p:spTree>
    <p:extLst>
      <p:ext uri="{BB962C8B-B14F-4D97-AF65-F5344CB8AC3E}">
        <p14:creationId xmlns:p14="http://schemas.microsoft.com/office/powerpoint/2010/main" val="302222492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a:extLst>
              <a:ext uri="{FF2B5EF4-FFF2-40B4-BE49-F238E27FC236}">
                <a16:creationId xmlns:a16="http://schemas.microsoft.com/office/drawing/2014/main" xmlns="" id="{FDEDA50C-4F77-4FB7-8BC1-FC79CA59BBF8}"/>
              </a:ext>
            </a:extLst>
          </p:cNvPr>
          <p:cNvSpPr>
            <a:spLocks noGrp="1"/>
          </p:cNvSpPr>
          <p:nvPr>
            <p:ph type="dt" sz="half" idx="10"/>
          </p:nvPr>
        </p:nvSpPr>
        <p:spPr/>
        <p:txBody>
          <a:bodyPr/>
          <a:lstStyle>
            <a:lvl1pPr>
              <a:defRPr/>
            </a:lvl1pPr>
          </a:lstStyle>
          <a:p>
            <a:pPr>
              <a:defRPr/>
            </a:pPr>
            <a:fld id="{2CADA264-CA0C-45DA-84C1-98E0FFCAE841}" type="datetimeFigureOut">
              <a:rPr lang="en-US"/>
              <a:pPr>
                <a:defRPr/>
              </a:pPr>
              <a:t>11/16/2021</a:t>
            </a:fld>
            <a:endParaRPr lang="en-US" dirty="0"/>
          </a:p>
        </p:txBody>
      </p:sp>
      <p:sp>
        <p:nvSpPr>
          <p:cNvPr id="5" name="Footer Placeholder 4">
            <a:extLst>
              <a:ext uri="{FF2B5EF4-FFF2-40B4-BE49-F238E27FC236}">
                <a16:creationId xmlns:a16="http://schemas.microsoft.com/office/drawing/2014/main" xmlns="" id="{233CA89F-501C-44AC-AD34-CCE6FEF946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2FD22E3-8338-40DF-ABEE-4A55A4F72734}"/>
              </a:ext>
            </a:extLst>
          </p:cNvPr>
          <p:cNvSpPr>
            <a:spLocks noGrp="1"/>
          </p:cNvSpPr>
          <p:nvPr>
            <p:ph type="sldNum" sz="quarter" idx="12"/>
          </p:nvPr>
        </p:nvSpPr>
        <p:spPr/>
        <p:txBody>
          <a:bodyPr/>
          <a:lstStyle>
            <a:lvl1pPr>
              <a:defRPr/>
            </a:lvl1pPr>
          </a:lstStyle>
          <a:p>
            <a:fld id="{F0C52CDC-4585-43A4-A5BC-D23086455B7E}" type="slidenum">
              <a:rPr lang="zh-TW" altLang="en-US"/>
              <a:pPr/>
              <a:t>‹#›</a:t>
            </a:fld>
            <a:endParaRPr lang="zh-TW" altLang="en-US"/>
          </a:p>
        </p:txBody>
      </p:sp>
    </p:spTree>
    <p:extLst>
      <p:ext uri="{BB962C8B-B14F-4D97-AF65-F5344CB8AC3E}">
        <p14:creationId xmlns:p14="http://schemas.microsoft.com/office/powerpoint/2010/main" val="86585029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xmlns="" id="{32FEE23C-EE7B-409D-BBC8-EFBF6E0F6A9E}"/>
              </a:ext>
            </a:extLst>
          </p:cNvPr>
          <p:cNvSpPr>
            <a:spLocks noGrp="1"/>
          </p:cNvSpPr>
          <p:nvPr>
            <p:ph type="dt" sz="half" idx="10"/>
          </p:nvPr>
        </p:nvSpPr>
        <p:spPr/>
        <p:txBody>
          <a:bodyPr/>
          <a:lstStyle>
            <a:lvl1pPr>
              <a:defRPr/>
            </a:lvl1pPr>
          </a:lstStyle>
          <a:p>
            <a:pPr>
              <a:defRPr/>
            </a:pPr>
            <a:fld id="{86E16AD2-99B1-4F20-A75F-4A3ED30769D5}" type="datetimeFigureOut">
              <a:rPr lang="en-US"/>
              <a:pPr>
                <a:defRPr/>
              </a:pPr>
              <a:t>11/16/2021</a:t>
            </a:fld>
            <a:endParaRPr lang="en-US" dirty="0"/>
          </a:p>
        </p:txBody>
      </p:sp>
      <p:sp>
        <p:nvSpPr>
          <p:cNvPr id="5" name="Footer Placeholder 4">
            <a:extLst>
              <a:ext uri="{FF2B5EF4-FFF2-40B4-BE49-F238E27FC236}">
                <a16:creationId xmlns:a16="http://schemas.microsoft.com/office/drawing/2014/main" xmlns="" id="{AEF9E097-03EC-4AE9-A0EB-6429910D28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81A349B-D5BC-4745-9DB1-78EE414747EF}"/>
              </a:ext>
            </a:extLst>
          </p:cNvPr>
          <p:cNvSpPr>
            <a:spLocks noGrp="1"/>
          </p:cNvSpPr>
          <p:nvPr>
            <p:ph type="sldNum" sz="quarter" idx="12"/>
          </p:nvPr>
        </p:nvSpPr>
        <p:spPr/>
        <p:txBody>
          <a:bodyPr/>
          <a:lstStyle>
            <a:lvl1pPr>
              <a:defRPr/>
            </a:lvl1pPr>
          </a:lstStyle>
          <a:p>
            <a:fld id="{5ADD452C-4E7F-4F5C-BA93-71BAF73260E4}" type="slidenum">
              <a:rPr lang="zh-TW" altLang="en-US"/>
              <a:pPr/>
              <a:t>‹#›</a:t>
            </a:fld>
            <a:endParaRPr lang="zh-TW" altLang="en-US"/>
          </a:p>
        </p:txBody>
      </p:sp>
    </p:spTree>
    <p:extLst>
      <p:ext uri="{BB962C8B-B14F-4D97-AF65-F5344CB8AC3E}">
        <p14:creationId xmlns:p14="http://schemas.microsoft.com/office/powerpoint/2010/main" val="417644045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G-2">
    <p:spTree>
      <p:nvGrpSpPr>
        <p:cNvPr id="1" name=""/>
        <p:cNvGrpSpPr/>
        <p:nvPr/>
      </p:nvGrpSpPr>
      <p:grpSpPr>
        <a:xfrm>
          <a:off x="0" y="0"/>
          <a:ext cx="0" cy="0"/>
          <a:chOff x="0" y="0"/>
          <a:chExt cx="0" cy="0"/>
        </a:xfrm>
      </p:grpSpPr>
      <p:cxnSp>
        <p:nvCxnSpPr>
          <p:cNvPr id="3" name="直線コネクタ 6">
            <a:extLst>
              <a:ext uri="{FF2B5EF4-FFF2-40B4-BE49-F238E27FC236}">
                <a16:creationId xmlns:a16="http://schemas.microsoft.com/office/drawing/2014/main" xmlns="" id="{82720AEE-AA9D-40E2-B07C-CE12F8625F4F}"/>
              </a:ext>
            </a:extLst>
          </p:cNvPr>
          <p:cNvCxnSpPr/>
          <p:nvPr userDrawn="1"/>
        </p:nvCxnSpPr>
        <p:spPr>
          <a:xfrm>
            <a:off x="468313" y="777875"/>
            <a:ext cx="8280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L:\林昱宏\文宣刊物\logo\TG_logo-01.png">
            <a:extLst>
              <a:ext uri="{FF2B5EF4-FFF2-40B4-BE49-F238E27FC236}">
                <a16:creationId xmlns:a16="http://schemas.microsoft.com/office/drawing/2014/main" xmlns="" id="{3936C6DF-A984-4B1F-97DA-053EA6292E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3861" t="39207" r="15575" b="41188"/>
          <a:stretch>
            <a:fillRect/>
          </a:stretch>
        </p:blipFill>
        <p:spPr bwMode="auto">
          <a:xfrm>
            <a:off x="6991350" y="300038"/>
            <a:ext cx="1763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9"/>
          <p:cNvSpPr>
            <a:spLocks noGrp="1"/>
          </p:cNvSpPr>
          <p:nvPr>
            <p:ph type="title"/>
          </p:nvPr>
        </p:nvSpPr>
        <p:spPr>
          <a:xfrm>
            <a:off x="457200" y="55382"/>
            <a:ext cx="5845629" cy="643732"/>
          </a:xfrm>
        </p:spPr>
        <p:txBody>
          <a:bodyPr>
            <a:normAutofit/>
          </a:bodyPr>
          <a:lstStyle>
            <a:lvl1pPr algn="l">
              <a:defRPr sz="3200">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5" name="投影片編號版面配置區 2">
            <a:extLst>
              <a:ext uri="{FF2B5EF4-FFF2-40B4-BE49-F238E27FC236}">
                <a16:creationId xmlns:a16="http://schemas.microsoft.com/office/drawing/2014/main" xmlns="" id="{6C6B2B56-B2BF-42D5-82CD-0436FB48BA88}"/>
              </a:ext>
            </a:extLst>
          </p:cNvPr>
          <p:cNvSpPr>
            <a:spLocks noGrp="1"/>
          </p:cNvSpPr>
          <p:nvPr>
            <p:ph type="sldNum" sz="quarter" idx="10"/>
          </p:nvPr>
        </p:nvSpPr>
        <p:spPr/>
        <p:txBody>
          <a:bodyPr/>
          <a:lstStyle>
            <a:lvl1pPr>
              <a:defRPr b="0">
                <a:solidFill>
                  <a:schemeClr val="tx2"/>
                </a:solidFill>
                <a:latin typeface="Times New Roman" panose="02020603050405020304" pitchFamily="18" charset="0"/>
                <a:cs typeface="Times New Roman" panose="02020603050405020304" pitchFamily="18" charset="0"/>
              </a:defRPr>
            </a:lvl1pPr>
          </a:lstStyle>
          <a:p>
            <a:fld id="{10098D3D-3D0A-4C90-866E-E344DB6D4D09}" type="slidenum">
              <a:rPr lang="zh-TW" altLang="en-US"/>
              <a:pPr/>
              <a:t>‹#›</a:t>
            </a:fld>
            <a:endParaRPr lang="zh-TW" altLang="en-US"/>
          </a:p>
        </p:txBody>
      </p:sp>
    </p:spTree>
    <p:extLst>
      <p:ext uri="{BB962C8B-B14F-4D97-AF65-F5344CB8AC3E}">
        <p14:creationId xmlns:p14="http://schemas.microsoft.com/office/powerpoint/2010/main" val="208542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a:extLst>
              <a:ext uri="{FF2B5EF4-FFF2-40B4-BE49-F238E27FC236}">
                <a16:creationId xmlns:a16="http://schemas.microsoft.com/office/drawing/2014/main" xmlns="" id="{D3EB00EC-D20F-428B-AE46-252F09317E13}"/>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5" name="頁尾版面配置區 4">
            <a:extLst>
              <a:ext uri="{FF2B5EF4-FFF2-40B4-BE49-F238E27FC236}">
                <a16:creationId xmlns:a16="http://schemas.microsoft.com/office/drawing/2014/main" xmlns="" id="{1D7C6745-F317-462C-8FC4-A65D33259519}"/>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6" name="投影片編號版面配置區 5">
            <a:extLst>
              <a:ext uri="{FF2B5EF4-FFF2-40B4-BE49-F238E27FC236}">
                <a16:creationId xmlns:a16="http://schemas.microsoft.com/office/drawing/2014/main" xmlns="" id="{4CA89A83-4091-4264-ACCE-53CF41D62C36}"/>
              </a:ext>
            </a:extLst>
          </p:cNvPr>
          <p:cNvSpPr>
            <a:spLocks noGrp="1"/>
          </p:cNvSpPr>
          <p:nvPr>
            <p:ph type="sldNum" sz="quarter" idx="12"/>
          </p:nvPr>
        </p:nvSpPr>
        <p:spPr/>
        <p:txBody>
          <a:bodyPr/>
          <a:lstStyle>
            <a:lvl1pPr>
              <a:defRPr/>
            </a:lvl1pPr>
          </a:lstStyle>
          <a:p>
            <a:fld id="{1BD2307D-2662-47E3-92E9-101AF056CA48}" type="slidenum">
              <a:rPr lang="zh-TW" altLang="en-US"/>
              <a:pPr/>
              <a:t>‹#›</a:t>
            </a:fld>
            <a:endParaRPr lang="zh-TW" altLang="en-US"/>
          </a:p>
        </p:txBody>
      </p:sp>
    </p:spTree>
    <p:extLst>
      <p:ext uri="{BB962C8B-B14F-4D97-AF65-F5344CB8AC3E}">
        <p14:creationId xmlns:p14="http://schemas.microsoft.com/office/powerpoint/2010/main" val="421168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2882CF9-F58C-4B8C-81DC-FA99BAFE0E82}"/>
              </a:ext>
            </a:extLst>
          </p:cNvPr>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xmlns="" id="{D84356C1-5516-47FA-90E1-8DD70519663F}"/>
              </a:ext>
            </a:extLst>
          </p:cNvPr>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xmlns="" id="{8B798B25-62C9-468B-AB4D-688674A83E79}"/>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xmlns="" id="{34604B87-E2DC-47FA-BD15-1E5F4EC2EA88}"/>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zh-TW" altLang="en-US"/>
              <a:t>按一下以編輯母片標題樣式</a:t>
            </a:r>
            <a:endParaRPr lang="en-US" dirty="0"/>
          </a:p>
        </p:txBody>
      </p:sp>
      <p:sp>
        <p:nvSpPr>
          <p:cNvPr id="8" name="Date Placeholder 3">
            <a:extLst>
              <a:ext uri="{FF2B5EF4-FFF2-40B4-BE49-F238E27FC236}">
                <a16:creationId xmlns:a16="http://schemas.microsoft.com/office/drawing/2014/main" xmlns="" id="{7E7C0348-2FB9-4AF9-ACD0-40169387633D}"/>
              </a:ext>
            </a:extLst>
          </p:cNvPr>
          <p:cNvSpPr>
            <a:spLocks noGrp="1"/>
          </p:cNvSpPr>
          <p:nvPr>
            <p:ph type="dt" sz="half" idx="10"/>
          </p:nvPr>
        </p:nvSpPr>
        <p:spPr/>
        <p:txBody>
          <a:bodyPr/>
          <a:lstStyle>
            <a:lvl1pPr>
              <a:defRPr/>
            </a:lvl1pPr>
          </a:lstStyle>
          <a:p>
            <a:pPr>
              <a:defRPr/>
            </a:pPr>
            <a:endParaRPr lang="zh-TW" altLang="en-US"/>
          </a:p>
        </p:txBody>
      </p:sp>
      <p:sp>
        <p:nvSpPr>
          <p:cNvPr id="9" name="Footer Placeholder 4">
            <a:extLst>
              <a:ext uri="{FF2B5EF4-FFF2-40B4-BE49-F238E27FC236}">
                <a16:creationId xmlns:a16="http://schemas.microsoft.com/office/drawing/2014/main" xmlns="" id="{C1CB2F9D-C847-4505-94EF-180244B49F65}"/>
              </a:ext>
            </a:extLst>
          </p:cNvPr>
          <p:cNvSpPr>
            <a:spLocks noGrp="1"/>
          </p:cNvSpPr>
          <p:nvPr>
            <p:ph type="ftr" sz="quarter" idx="11"/>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B0650B40-6989-4883-9032-DAF67B539413}"/>
              </a:ext>
            </a:extLst>
          </p:cNvPr>
          <p:cNvSpPr>
            <a:spLocks noGrp="1"/>
          </p:cNvSpPr>
          <p:nvPr>
            <p:ph type="sldNum" sz="quarter" idx="12"/>
          </p:nvPr>
        </p:nvSpPr>
        <p:spPr/>
        <p:txBody>
          <a:bodyPr/>
          <a:lstStyle>
            <a:lvl1pPr>
              <a:defRPr/>
            </a:lvl1pPr>
          </a:lstStyle>
          <a:p>
            <a:fld id="{06F2E0A7-2E99-44C4-B10C-FC14C292FDF9}" type="slidenum">
              <a:rPr lang="zh-TW" altLang="en-US"/>
              <a:pPr/>
              <a:t>‹#›</a:t>
            </a:fld>
            <a:endParaRPr lang="zh-TW" altLang="en-US"/>
          </a:p>
        </p:txBody>
      </p:sp>
    </p:spTree>
    <p:extLst>
      <p:ext uri="{BB962C8B-B14F-4D97-AF65-F5344CB8AC3E}">
        <p14:creationId xmlns:p14="http://schemas.microsoft.com/office/powerpoint/2010/main" val="329793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xmlns="" id="{19D4999F-69BB-480C-A723-D4A9ADF62555}"/>
              </a:ext>
            </a:extLst>
          </p:cNvPr>
          <p:cNvSpPr>
            <a:spLocks noGrp="1"/>
          </p:cNvSpPr>
          <p:nvPr>
            <p:ph type="dt" sz="half" idx="14"/>
          </p:nvPr>
        </p:nvSpPr>
        <p:spPr/>
        <p:txBody>
          <a:bodyPr/>
          <a:lstStyle>
            <a:lvl1pPr>
              <a:defRPr/>
            </a:lvl1pPr>
          </a:lstStyle>
          <a:p>
            <a:pPr>
              <a:defRPr/>
            </a:pPr>
            <a:fld id="{C0FEBDC0-544B-4359-9B40-33225C2698D2}" type="datetimeFigureOut">
              <a:rPr lang="en-US"/>
              <a:pPr>
                <a:defRPr/>
              </a:pPr>
              <a:t>11/16/2021</a:t>
            </a:fld>
            <a:endParaRPr lang="en-US" dirty="0"/>
          </a:p>
        </p:txBody>
      </p:sp>
      <p:sp>
        <p:nvSpPr>
          <p:cNvPr id="5" name="Footer Placeholder 4">
            <a:extLst>
              <a:ext uri="{FF2B5EF4-FFF2-40B4-BE49-F238E27FC236}">
                <a16:creationId xmlns:a16="http://schemas.microsoft.com/office/drawing/2014/main" xmlns="" id="{99943CB3-27E8-416D-B91D-3F291002B51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1FD9CC9-4A58-4CDA-B29A-F3AB96773692}"/>
              </a:ext>
            </a:extLst>
          </p:cNvPr>
          <p:cNvSpPr>
            <a:spLocks noGrp="1"/>
          </p:cNvSpPr>
          <p:nvPr>
            <p:ph type="sldNum" sz="quarter" idx="16"/>
          </p:nvPr>
        </p:nvSpPr>
        <p:spPr/>
        <p:txBody>
          <a:bodyPr/>
          <a:lstStyle>
            <a:lvl1pPr>
              <a:defRPr/>
            </a:lvl1pPr>
          </a:lstStyle>
          <a:p>
            <a:fld id="{804EAC4F-121C-4198-8DDF-6814BEB3016D}" type="slidenum">
              <a:rPr lang="zh-TW" altLang="en-US"/>
              <a:pPr/>
              <a:t>‹#›</a:t>
            </a:fld>
            <a:endParaRPr lang="zh-TW" altLang="en-US"/>
          </a:p>
        </p:txBody>
      </p:sp>
    </p:spTree>
    <p:extLst>
      <p:ext uri="{BB962C8B-B14F-4D97-AF65-F5344CB8AC3E}">
        <p14:creationId xmlns:p14="http://schemas.microsoft.com/office/powerpoint/2010/main" val="18749626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B55A03CB-9370-40A2-86E3-D8C3F3E19DEE}"/>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a:extLst>
              <a:ext uri="{FF2B5EF4-FFF2-40B4-BE49-F238E27FC236}">
                <a16:creationId xmlns:a16="http://schemas.microsoft.com/office/drawing/2014/main" xmlns="" id="{09A7E9A9-150D-4644-8AB1-F432DC0F1F43}"/>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a:extLst>
              <a:ext uri="{FF2B5EF4-FFF2-40B4-BE49-F238E27FC236}">
                <a16:creationId xmlns:a16="http://schemas.microsoft.com/office/drawing/2014/main" xmlns="" id="{A0453259-96D5-4198-BD0C-84ABC6B43228}"/>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a:extLst>
              <a:ext uri="{FF2B5EF4-FFF2-40B4-BE49-F238E27FC236}">
                <a16:creationId xmlns:a16="http://schemas.microsoft.com/office/drawing/2014/main" xmlns="" id="{13C1BC11-02BC-46F2-8330-F76807FB1AB3}"/>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0DB19E7B-441E-4BD9-8600-6D6ADB10668A}"/>
              </a:ext>
            </a:extLst>
          </p:cNvPr>
          <p:cNvSpPr>
            <a:spLocks noGrp="1"/>
          </p:cNvSpPr>
          <p:nvPr>
            <p:ph type="dt" sz="half" idx="10"/>
          </p:nvPr>
        </p:nvSpPr>
        <p:spPr/>
        <p:txBody>
          <a:bodyPr/>
          <a:lstStyle>
            <a:lvl1pPr>
              <a:defRPr/>
            </a:lvl1pPr>
          </a:lstStyle>
          <a:p>
            <a:pPr>
              <a:defRPr/>
            </a:pPr>
            <a:fld id="{2E36FC27-C8D3-4C51-A290-651D8EFF9590}" type="datetimeFigureOut">
              <a:rPr lang="en-US"/>
              <a:pPr>
                <a:defRPr/>
              </a:pPr>
              <a:t>11/16/2021</a:t>
            </a:fld>
            <a:endParaRPr lang="en-US"/>
          </a:p>
        </p:txBody>
      </p:sp>
      <p:sp>
        <p:nvSpPr>
          <p:cNvPr id="9" name="Footer Placeholder 4">
            <a:extLst>
              <a:ext uri="{FF2B5EF4-FFF2-40B4-BE49-F238E27FC236}">
                <a16:creationId xmlns:a16="http://schemas.microsoft.com/office/drawing/2014/main" xmlns="" id="{76A113F0-80A8-4587-9A05-448F8D25B97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xmlns="" id="{753B790A-1142-43EC-97E7-90DD1301C509}"/>
              </a:ext>
            </a:extLst>
          </p:cNvPr>
          <p:cNvSpPr>
            <a:spLocks noGrp="1"/>
          </p:cNvSpPr>
          <p:nvPr>
            <p:ph type="sldNum" sz="quarter" idx="12"/>
          </p:nvPr>
        </p:nvSpPr>
        <p:spPr/>
        <p:txBody>
          <a:bodyPr/>
          <a:lstStyle>
            <a:lvl1pPr>
              <a:defRPr/>
            </a:lvl1pPr>
          </a:lstStyle>
          <a:p>
            <a:fld id="{6ACF9087-56F7-4CFB-821A-3B80C9FA43C1}" type="slidenum">
              <a:rPr lang="zh-TW" altLang="en-US"/>
              <a:pPr/>
              <a:t>‹#›</a:t>
            </a:fld>
            <a:endParaRPr lang="zh-TW" altLang="en-US"/>
          </a:p>
        </p:txBody>
      </p:sp>
    </p:spTree>
    <p:extLst>
      <p:ext uri="{BB962C8B-B14F-4D97-AF65-F5344CB8AC3E}">
        <p14:creationId xmlns:p14="http://schemas.microsoft.com/office/powerpoint/2010/main" val="6227032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3">
            <a:extLst>
              <a:ext uri="{FF2B5EF4-FFF2-40B4-BE49-F238E27FC236}">
                <a16:creationId xmlns:a16="http://schemas.microsoft.com/office/drawing/2014/main" xmlns="" id="{A9516455-057D-4839-A87E-AC7C58E57857}"/>
              </a:ext>
            </a:extLst>
          </p:cNvPr>
          <p:cNvSpPr>
            <a:spLocks noGrp="1"/>
          </p:cNvSpPr>
          <p:nvPr>
            <p:ph type="dt" sz="half" idx="15"/>
          </p:nvPr>
        </p:nvSpPr>
        <p:spPr/>
        <p:txBody>
          <a:bodyPr/>
          <a:lstStyle>
            <a:lvl1pPr>
              <a:defRPr/>
            </a:lvl1pPr>
          </a:lstStyle>
          <a:p>
            <a:pPr>
              <a:defRPr/>
            </a:pPr>
            <a:fld id="{67FCA344-2E1A-49E9-A08E-90198EA40E1D}" type="datetimeFigureOut">
              <a:rPr lang="en-US"/>
              <a:pPr>
                <a:defRPr/>
              </a:pPr>
              <a:t>11/16/2021</a:t>
            </a:fld>
            <a:endParaRPr lang="en-US" dirty="0"/>
          </a:p>
        </p:txBody>
      </p:sp>
      <p:sp>
        <p:nvSpPr>
          <p:cNvPr id="6" name="Footer Placeholder 4">
            <a:extLst>
              <a:ext uri="{FF2B5EF4-FFF2-40B4-BE49-F238E27FC236}">
                <a16:creationId xmlns:a16="http://schemas.microsoft.com/office/drawing/2014/main" xmlns="" id="{FD9295FA-FF90-4AD9-AB64-7E6131BEB0D3}"/>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787FF43-55DD-4F1E-9888-E748029CB656}"/>
              </a:ext>
            </a:extLst>
          </p:cNvPr>
          <p:cNvSpPr>
            <a:spLocks noGrp="1"/>
          </p:cNvSpPr>
          <p:nvPr>
            <p:ph type="sldNum" sz="quarter" idx="17"/>
          </p:nvPr>
        </p:nvSpPr>
        <p:spPr/>
        <p:txBody>
          <a:bodyPr/>
          <a:lstStyle>
            <a:lvl1pPr>
              <a:defRPr/>
            </a:lvl1pPr>
          </a:lstStyle>
          <a:p>
            <a:fld id="{5A48F287-F38C-474C-A871-8CE2024D3054}" type="slidenum">
              <a:rPr lang="zh-TW" altLang="en-US"/>
              <a:pPr/>
              <a:t>‹#›</a:t>
            </a:fld>
            <a:endParaRPr lang="zh-TW" altLang="en-US"/>
          </a:p>
        </p:txBody>
      </p:sp>
    </p:spTree>
    <p:extLst>
      <p:ext uri="{BB962C8B-B14F-4D97-AF65-F5344CB8AC3E}">
        <p14:creationId xmlns:p14="http://schemas.microsoft.com/office/powerpoint/2010/main" val="154327588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 name="Title 9"/>
          <p:cNvSpPr>
            <a:spLocks noGrp="1"/>
          </p:cNvSpPr>
          <p:nvPr>
            <p:ph type="title"/>
          </p:nvPr>
        </p:nvSpPr>
        <p:spPr/>
        <p:txBody>
          <a:bodyPr/>
          <a:lstStyle/>
          <a:p>
            <a:r>
              <a:rPr lang="zh-TW" altLang="en-US"/>
              <a:t>按一下以編輯母片標題樣式</a:t>
            </a:r>
            <a:endParaRPr lang="en-US" dirty="0"/>
          </a:p>
        </p:txBody>
      </p:sp>
      <p:sp>
        <p:nvSpPr>
          <p:cNvPr id="7" name="Date Placeholder 3">
            <a:extLst>
              <a:ext uri="{FF2B5EF4-FFF2-40B4-BE49-F238E27FC236}">
                <a16:creationId xmlns:a16="http://schemas.microsoft.com/office/drawing/2014/main" xmlns="" id="{F8ED1CCE-75F2-40C3-965D-C99F142B0EED}"/>
              </a:ext>
            </a:extLst>
          </p:cNvPr>
          <p:cNvSpPr>
            <a:spLocks noGrp="1"/>
          </p:cNvSpPr>
          <p:nvPr>
            <p:ph type="dt" sz="half" idx="10"/>
          </p:nvPr>
        </p:nvSpPr>
        <p:spPr/>
        <p:txBody>
          <a:bodyPr/>
          <a:lstStyle>
            <a:lvl1pPr>
              <a:defRPr/>
            </a:lvl1pPr>
          </a:lstStyle>
          <a:p>
            <a:pPr>
              <a:defRPr/>
            </a:pPr>
            <a:fld id="{FA7FB94F-A693-4F05-BE61-BB179E2BA1B0}" type="datetimeFigureOut">
              <a:rPr lang="en-US"/>
              <a:pPr>
                <a:defRPr/>
              </a:pPr>
              <a:t>11/16/2021</a:t>
            </a:fld>
            <a:endParaRPr lang="en-US" dirty="0"/>
          </a:p>
        </p:txBody>
      </p:sp>
      <p:sp>
        <p:nvSpPr>
          <p:cNvPr id="8" name="Footer Placeholder 4">
            <a:extLst>
              <a:ext uri="{FF2B5EF4-FFF2-40B4-BE49-F238E27FC236}">
                <a16:creationId xmlns:a16="http://schemas.microsoft.com/office/drawing/2014/main" xmlns="" id="{62A929A8-1D7B-42A9-B2B8-E5DE1685EAB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A67AAD1-5B00-432A-9332-F2BEAF1ECA1E}"/>
              </a:ext>
            </a:extLst>
          </p:cNvPr>
          <p:cNvSpPr>
            <a:spLocks noGrp="1"/>
          </p:cNvSpPr>
          <p:nvPr>
            <p:ph type="sldNum" sz="quarter" idx="12"/>
          </p:nvPr>
        </p:nvSpPr>
        <p:spPr/>
        <p:txBody>
          <a:bodyPr/>
          <a:lstStyle>
            <a:lvl1pPr>
              <a:defRPr/>
            </a:lvl1pPr>
          </a:lstStyle>
          <a:p>
            <a:fld id="{FE8A7D6C-E94D-472F-9606-77F1EAC36377}" type="slidenum">
              <a:rPr lang="zh-TW" altLang="en-US"/>
              <a:pPr/>
              <a:t>‹#›</a:t>
            </a:fld>
            <a:endParaRPr lang="zh-TW" altLang="en-US"/>
          </a:p>
        </p:txBody>
      </p:sp>
    </p:spTree>
    <p:extLst>
      <p:ext uri="{BB962C8B-B14F-4D97-AF65-F5344CB8AC3E}">
        <p14:creationId xmlns:p14="http://schemas.microsoft.com/office/powerpoint/2010/main" val="129752641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a:extLst>
              <a:ext uri="{FF2B5EF4-FFF2-40B4-BE49-F238E27FC236}">
                <a16:creationId xmlns:a16="http://schemas.microsoft.com/office/drawing/2014/main" xmlns="" id="{3D5F7A5D-757C-417C-93D3-7061274595EE}"/>
              </a:ext>
            </a:extLst>
          </p:cNvPr>
          <p:cNvSpPr>
            <a:spLocks noGrp="1"/>
          </p:cNvSpPr>
          <p:nvPr>
            <p:ph type="dt" sz="half" idx="10"/>
          </p:nvPr>
        </p:nvSpPr>
        <p:spPr/>
        <p:txBody>
          <a:bodyPr/>
          <a:lstStyle>
            <a:lvl1pPr>
              <a:defRPr/>
            </a:lvl1pPr>
          </a:lstStyle>
          <a:p>
            <a:pPr>
              <a:defRPr/>
            </a:pPr>
            <a:fld id="{FAE86824-D767-45C2-95CE-E74092D451CF}" type="datetimeFigureOut">
              <a:rPr lang="en-US"/>
              <a:pPr>
                <a:defRPr/>
              </a:pPr>
              <a:t>11/16/2021</a:t>
            </a:fld>
            <a:endParaRPr lang="en-US" dirty="0"/>
          </a:p>
        </p:txBody>
      </p:sp>
      <p:sp>
        <p:nvSpPr>
          <p:cNvPr id="4" name="Footer Placeholder 4">
            <a:extLst>
              <a:ext uri="{FF2B5EF4-FFF2-40B4-BE49-F238E27FC236}">
                <a16:creationId xmlns:a16="http://schemas.microsoft.com/office/drawing/2014/main" xmlns="" id="{E292683E-0EEC-4290-B379-F0CEB3BB36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7953EE4-A53D-476B-B03A-4A9FAAE1338E}"/>
              </a:ext>
            </a:extLst>
          </p:cNvPr>
          <p:cNvSpPr>
            <a:spLocks noGrp="1"/>
          </p:cNvSpPr>
          <p:nvPr>
            <p:ph type="sldNum" sz="quarter" idx="12"/>
          </p:nvPr>
        </p:nvSpPr>
        <p:spPr/>
        <p:txBody>
          <a:bodyPr/>
          <a:lstStyle>
            <a:lvl1pPr>
              <a:defRPr/>
            </a:lvl1pPr>
          </a:lstStyle>
          <a:p>
            <a:fld id="{BDE9E101-5F3C-4225-B5E4-C6A34448B0C6}" type="slidenum">
              <a:rPr lang="zh-TW" altLang="en-US"/>
              <a:pPr/>
              <a:t>‹#›</a:t>
            </a:fld>
            <a:endParaRPr lang="zh-TW" altLang="en-US"/>
          </a:p>
        </p:txBody>
      </p:sp>
    </p:spTree>
    <p:extLst>
      <p:ext uri="{BB962C8B-B14F-4D97-AF65-F5344CB8AC3E}">
        <p14:creationId xmlns:p14="http://schemas.microsoft.com/office/powerpoint/2010/main" val="151852688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0B813B83-5A99-4FA3-9E32-B987DFD6B1ED}"/>
              </a:ext>
            </a:extLst>
          </p:cNvPr>
          <p:cNvSpPr>
            <a:spLocks noGrp="1"/>
          </p:cNvSpPr>
          <p:nvPr>
            <p:ph type="dt" sz="half" idx="10"/>
          </p:nvPr>
        </p:nvSpPr>
        <p:spPr/>
        <p:txBody>
          <a:bodyPr/>
          <a:lstStyle>
            <a:lvl1pPr>
              <a:defRPr/>
            </a:lvl1pPr>
          </a:lstStyle>
          <a:p>
            <a:pPr>
              <a:defRPr/>
            </a:pPr>
            <a:fld id="{31781A37-65A0-4BE7-B621-34E3EB409B4C}" type="datetimeFigureOut">
              <a:rPr lang="en-US"/>
              <a:pPr>
                <a:defRPr/>
              </a:pPr>
              <a:t>11/16/2021</a:t>
            </a:fld>
            <a:endParaRPr lang="en-US" dirty="0"/>
          </a:p>
        </p:txBody>
      </p:sp>
      <p:sp>
        <p:nvSpPr>
          <p:cNvPr id="3" name="Footer Placeholder 4">
            <a:extLst>
              <a:ext uri="{FF2B5EF4-FFF2-40B4-BE49-F238E27FC236}">
                <a16:creationId xmlns:a16="http://schemas.microsoft.com/office/drawing/2014/main" xmlns="" id="{8727A6CB-1917-4911-A966-F9540E1B7C2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0662FFF-EC67-485A-AB75-86AEDB4DA1F0}"/>
              </a:ext>
            </a:extLst>
          </p:cNvPr>
          <p:cNvSpPr>
            <a:spLocks noGrp="1"/>
          </p:cNvSpPr>
          <p:nvPr>
            <p:ph type="sldNum" sz="quarter" idx="12"/>
          </p:nvPr>
        </p:nvSpPr>
        <p:spPr/>
        <p:txBody>
          <a:bodyPr/>
          <a:lstStyle>
            <a:lvl1pPr>
              <a:defRPr/>
            </a:lvl1pPr>
          </a:lstStyle>
          <a:p>
            <a:fld id="{020329A2-C4CF-4F42-A756-3F7D17106DD2}" type="slidenum">
              <a:rPr lang="zh-TW" altLang="en-US"/>
              <a:pPr/>
              <a:t>‹#›</a:t>
            </a:fld>
            <a:endParaRPr lang="zh-TW" altLang="en-US"/>
          </a:p>
        </p:txBody>
      </p:sp>
    </p:spTree>
    <p:extLst>
      <p:ext uri="{BB962C8B-B14F-4D97-AF65-F5344CB8AC3E}">
        <p14:creationId xmlns:p14="http://schemas.microsoft.com/office/powerpoint/2010/main" val="13352987"/>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CF3F8"/>
            </a:gs>
            <a:gs pos="58000">
              <a:srgbClr val="D9E6F2"/>
            </a:gs>
            <a:gs pos="100000">
              <a:srgbClr val="A1C1DE"/>
            </a:gs>
          </a:gsLst>
          <a:lin ang="17400000"/>
        </a:gradFill>
        <a:effectLst/>
      </p:bgPr>
    </p:bg>
    <p:spTree>
      <p:nvGrpSpPr>
        <p:cNvPr id="1" name=""/>
        <p:cNvGrpSpPr/>
        <p:nvPr/>
      </p:nvGrpSpPr>
      <p:grpSpPr>
        <a:xfrm>
          <a:off x="0" y="0"/>
          <a:ext cx="0" cy="0"/>
          <a:chOff x="0" y="0"/>
          <a:chExt cx="0" cy="0"/>
        </a:xfrm>
      </p:grpSpPr>
      <p:sp>
        <p:nvSpPr>
          <p:cNvPr id="1026" name="標題版面配置區 1">
            <a:extLst>
              <a:ext uri="{FF2B5EF4-FFF2-40B4-BE49-F238E27FC236}">
                <a16:creationId xmlns:a16="http://schemas.microsoft.com/office/drawing/2014/main" xmlns="" id="{A3432FE2-2959-4B29-A57D-B9F4083AEBEC}"/>
              </a:ext>
            </a:extLst>
          </p:cNvPr>
          <p:cNvSpPr>
            <a:spLocks noGrp="1"/>
          </p:cNvSpPr>
          <p:nvPr>
            <p:ph type="title"/>
          </p:nvPr>
        </p:nvSpPr>
        <p:spPr bwMode="auto">
          <a:xfrm>
            <a:off x="457200" y="5105400"/>
            <a:ext cx="82311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zh-TW"/>
              <a:t>按一下以編輯母片標題樣式</a:t>
            </a:r>
          </a:p>
        </p:txBody>
      </p:sp>
      <p:sp>
        <p:nvSpPr>
          <p:cNvPr id="1027" name="文字版面配置區 2">
            <a:extLst>
              <a:ext uri="{FF2B5EF4-FFF2-40B4-BE49-F238E27FC236}">
                <a16:creationId xmlns:a16="http://schemas.microsoft.com/office/drawing/2014/main" xmlns="" id="{37E3ABB4-6C65-49DD-8E83-3501541B55EE}"/>
              </a:ext>
            </a:extLst>
          </p:cNvPr>
          <p:cNvSpPr>
            <a:spLocks noGrp="1"/>
          </p:cNvSpPr>
          <p:nvPr>
            <p:ph type="body" idx="1"/>
          </p:nvPr>
        </p:nvSpPr>
        <p:spPr bwMode="auto">
          <a:xfrm>
            <a:off x="969963" y="685800"/>
            <a:ext cx="77184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zh-TW"/>
              <a:t>按一下以編輯母片文字樣式</a:t>
            </a:r>
          </a:p>
          <a:p>
            <a:pPr lvl="1"/>
            <a:r>
              <a:rPr lang="zh-TW" altLang="zh-TW"/>
              <a:t>第二層</a:t>
            </a:r>
          </a:p>
          <a:p>
            <a:pPr lvl="2"/>
            <a:r>
              <a:rPr lang="zh-TW" altLang="zh-TW"/>
              <a:t>第三層</a:t>
            </a:r>
          </a:p>
          <a:p>
            <a:pPr lvl="3"/>
            <a:r>
              <a:rPr lang="zh-TW" altLang="zh-TW"/>
              <a:t>第四層</a:t>
            </a:r>
          </a:p>
          <a:p>
            <a:pPr lvl="4"/>
            <a:r>
              <a:rPr lang="zh-TW" altLang="zh-TW"/>
              <a:t>第五層</a:t>
            </a:r>
          </a:p>
        </p:txBody>
      </p:sp>
      <p:sp>
        <p:nvSpPr>
          <p:cNvPr id="7" name="投影片編號版面配置區 6">
            <a:extLst>
              <a:ext uri="{FF2B5EF4-FFF2-40B4-BE49-F238E27FC236}">
                <a16:creationId xmlns:a16="http://schemas.microsoft.com/office/drawing/2014/main" xmlns="" id="{39A03AEB-57A1-4347-8890-82CC3773AB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chemeClr val="tx2"/>
                </a:solidFill>
                <a:latin typeface="Times New Roman" panose="02020603050405020304" pitchFamily="18" charset="0"/>
                <a:ea typeface="標楷體" pitchFamily="65" charset="-120"/>
                <a:cs typeface="Times New Roman" panose="02020603050405020304" pitchFamily="18" charset="0"/>
              </a:defRPr>
            </a:lvl1pPr>
          </a:lstStyle>
          <a:p>
            <a:fld id="{04FD49F6-BA15-46A3-988C-2532252EF6D5}"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Lst>
  <p:transition spd="med">
    <p:fade/>
  </p:transition>
  <p:hf hdr="0" dt="0"/>
  <p:txStyles>
    <p:titleStyle>
      <a:lvl1pPr algn="l" rtl="0" eaLnBrk="0" fontAlgn="base" hangingPunct="0">
        <a:lnSpc>
          <a:spcPct val="80000"/>
        </a:lnSpc>
        <a:spcBef>
          <a:spcPct val="0"/>
        </a:spcBef>
        <a:spcAft>
          <a:spcPct val="0"/>
        </a:spcAft>
        <a:defRPr lang="zh-TW" sz="3600" kern="1200">
          <a:solidFill>
            <a:schemeClr val="accent1"/>
          </a:solidFill>
          <a:latin typeface="Microsoft JhengHei UI" panose="020B0604030504040204" pitchFamily="34" charset="-120"/>
          <a:ea typeface="Microsoft JhengHei UI" panose="020B0604030504040204" pitchFamily="34" charset="-120"/>
          <a:cs typeface="Microsoft JhengHei UI"/>
        </a:defRPr>
      </a:lvl1pPr>
      <a:lvl2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2pPr>
      <a:lvl3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3pPr>
      <a:lvl4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4pPr>
      <a:lvl5pPr algn="l" rtl="0" eaLnBrk="0" fontAlgn="base" hangingPunct="0">
        <a:lnSpc>
          <a:spcPct val="80000"/>
        </a:lnSpc>
        <a:spcBef>
          <a:spcPct val="0"/>
        </a:spcBef>
        <a:spcAft>
          <a:spcPct val="0"/>
        </a:spcAft>
        <a:defRPr sz="3600">
          <a:solidFill>
            <a:schemeClr val="accent1"/>
          </a:solidFill>
          <a:latin typeface="Microsoft JhengHei UI"/>
          <a:ea typeface="Microsoft JhengHei UI"/>
          <a:cs typeface="Microsoft JhengHei UI"/>
        </a:defRPr>
      </a:lvl5pPr>
      <a:lvl6pPr marL="4572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6pPr>
      <a:lvl7pPr marL="9144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7pPr>
      <a:lvl8pPr marL="13716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8pPr>
      <a:lvl9pPr marL="1828800" algn="l" rtl="0" fontAlgn="base">
        <a:lnSpc>
          <a:spcPct val="80000"/>
        </a:lnSpc>
        <a:spcBef>
          <a:spcPct val="0"/>
        </a:spcBef>
        <a:spcAft>
          <a:spcPct val="0"/>
        </a:spcAft>
        <a:defRPr sz="3600">
          <a:solidFill>
            <a:schemeClr val="accent1"/>
          </a:solidFill>
          <a:latin typeface="Microsoft JhengHei UI"/>
          <a:ea typeface="Microsoft JhengHei UI"/>
          <a:cs typeface="Microsoft JhengHei UI"/>
        </a:defRPr>
      </a:lvl9pPr>
    </p:titleStyle>
    <p:bodyStyle>
      <a:lvl1pPr marL="228600" indent="-228600" algn="l" rtl="0" eaLnBrk="0" fontAlgn="base" hangingPunct="0">
        <a:lnSpc>
          <a:spcPct val="90000"/>
        </a:lnSpc>
        <a:spcBef>
          <a:spcPts val="1800"/>
        </a:spcBef>
        <a:spcAft>
          <a:spcPct val="0"/>
        </a:spcAft>
        <a:buClr>
          <a:schemeClr val="tx1"/>
        </a:buClr>
        <a:buSzPct val="80000"/>
        <a:buFont typeface="Arial" panose="020B0604020202020204" pitchFamily="34" charset="0"/>
        <a:buChar char="•"/>
        <a:defRPr lang="zh-TW" sz="2800" kern="1200">
          <a:solidFill>
            <a:schemeClr val="tx1"/>
          </a:solidFill>
          <a:latin typeface="Microsoft JhengHei UI" panose="020B0604030504040204" pitchFamily="34" charset="-120"/>
          <a:ea typeface="Microsoft JhengHei UI" panose="020B0604030504040204" pitchFamily="34" charset="-120"/>
          <a:cs typeface="Microsoft JhengHei UI"/>
        </a:defRPr>
      </a:lvl1pPr>
      <a:lvl2pPr marL="615950" indent="-285750" algn="l" rtl="0" eaLnBrk="0" fontAlgn="base" hangingPunct="0">
        <a:lnSpc>
          <a:spcPct val="90000"/>
        </a:lnSpc>
        <a:spcBef>
          <a:spcPts val="600"/>
        </a:spcBef>
        <a:spcAft>
          <a:spcPct val="0"/>
        </a:spcAft>
        <a:buSzPct val="80000"/>
        <a:buFont typeface="Corbel" panose="020B0503020204020204" pitchFamily="34" charset="0"/>
        <a:buChar char="–"/>
        <a:defRPr lang="zh-TW" sz="2400" kern="1200">
          <a:solidFill>
            <a:schemeClr val="tx1"/>
          </a:solidFill>
          <a:latin typeface="Microsoft JhengHei UI" panose="020B0604030504040204" pitchFamily="34" charset="-120"/>
          <a:ea typeface="Microsoft JhengHei UI" panose="020B0604030504040204" pitchFamily="34" charset="-120"/>
          <a:cs typeface="Microsoft JhengHei UI"/>
        </a:defRPr>
      </a:lvl2pPr>
      <a:lvl3pPr marL="995363" indent="-228600" algn="l" rtl="0" eaLnBrk="0" fontAlgn="base" hangingPunct="0">
        <a:lnSpc>
          <a:spcPct val="90000"/>
        </a:lnSpc>
        <a:spcBef>
          <a:spcPts val="600"/>
        </a:spcBef>
        <a:spcAft>
          <a:spcPct val="0"/>
        </a:spcAft>
        <a:buClr>
          <a:schemeClr val="tx1"/>
        </a:buClr>
        <a:buSzPct val="80000"/>
        <a:buFont typeface="Arial" panose="020B0604020202020204" pitchFamily="34" charset="0"/>
        <a:buChar char="•"/>
        <a:defRPr lang="zh-TW" sz="2000" kern="1200">
          <a:solidFill>
            <a:schemeClr val="tx1"/>
          </a:solidFill>
          <a:latin typeface="Microsoft JhengHei UI" panose="020B0604030504040204" pitchFamily="34" charset="-120"/>
          <a:ea typeface="Microsoft JhengHei UI" panose="020B0604030504040204" pitchFamily="34" charset="-120"/>
          <a:cs typeface="Microsoft JhengHei UI"/>
        </a:defRPr>
      </a:lvl3pPr>
      <a:lvl4pPr marL="1379538" indent="-282575" algn="l" rtl="0" eaLnBrk="0" fontAlgn="base" hangingPunct="0">
        <a:lnSpc>
          <a:spcPct val="90000"/>
        </a:lnSpc>
        <a:spcBef>
          <a:spcPts val="600"/>
        </a:spcBef>
        <a:spcAft>
          <a:spcPct val="0"/>
        </a:spcAft>
        <a:buFont typeface="Corbel" panose="020B0503020204020204" pitchFamily="34" charset="0"/>
        <a:buChar char="–"/>
        <a:defRPr lang="zh-TW" kern="1200">
          <a:solidFill>
            <a:schemeClr val="tx1"/>
          </a:solidFill>
          <a:latin typeface="Microsoft JhengHei UI" panose="020B0604030504040204" pitchFamily="34" charset="-120"/>
          <a:ea typeface="Microsoft JhengHei UI" panose="020B0604030504040204" pitchFamily="34" charset="-120"/>
          <a:cs typeface="Microsoft JhengHei UI"/>
        </a:defRPr>
      </a:lvl4pPr>
      <a:lvl5pPr marL="1763713" indent="-228600" algn="l" rtl="0" eaLnBrk="0" fontAlgn="base" hangingPunct="0">
        <a:lnSpc>
          <a:spcPct val="90000"/>
        </a:lnSpc>
        <a:spcBef>
          <a:spcPts val="600"/>
        </a:spcBef>
        <a:spcAft>
          <a:spcPct val="0"/>
        </a:spcAft>
        <a:buClr>
          <a:schemeClr val="tx1"/>
        </a:buClr>
        <a:buSzPct val="80000"/>
        <a:buFont typeface="Arial" panose="020B0604020202020204" pitchFamily="34" charset="0"/>
        <a:buChar char="•"/>
        <a:defRPr lang="zh-TW" kern="1200">
          <a:solidFill>
            <a:schemeClr val="tx1"/>
          </a:solidFill>
          <a:latin typeface="Microsoft JhengHei UI" panose="020B0604030504040204" pitchFamily="34" charset="-120"/>
          <a:ea typeface="Microsoft JhengHei UI" panose="020B0604030504040204" pitchFamily="34" charset="-120"/>
          <a:cs typeface="Microsoft JhengHei UI"/>
        </a:defRPr>
      </a:lvl5pPr>
      <a:lvl6pPr marL="2148840" indent="-283464" algn="l" defTabSz="914400" rtl="0" eaLnBrk="1" latinLnBrk="0" hangingPunct="1">
        <a:lnSpc>
          <a:spcPct val="90000"/>
        </a:lnSpc>
        <a:spcBef>
          <a:spcPts val="600"/>
        </a:spcBef>
        <a:buFont typeface="Corbel" pitchFamily="34" charset="0"/>
        <a:buChar char="–"/>
        <a:defRPr lang="zh-TW"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lang="zh-TW"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lang="zh-TW"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lang="zh-TW" sz="18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6F9074F-3584-4E7B-99C1-91DF67532E7A}"/>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xmlns="" id="{6A24981A-B473-4775-83F5-B0DBF92E3B8B}"/>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xmlns="" id="{1DF68913-3063-487D-9A61-3A2A52ADEEE6}"/>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xmlns="" id="{0BB56040-4AFE-404E-AF7B-50790659120C}"/>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xmlns="" id="{528534DB-1AED-4FC1-BCEE-49DD0D8FB9DE}"/>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2061" name="Text Placeholder 2">
            <a:extLst>
              <a:ext uri="{FF2B5EF4-FFF2-40B4-BE49-F238E27FC236}">
                <a16:creationId xmlns:a16="http://schemas.microsoft.com/office/drawing/2014/main" xmlns="" id="{0B59B72E-39AA-4772-8B03-8495E7C4F094}"/>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1BD37F6B-8DB5-414C-BA26-C0058F043383}"/>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11C8F750-786C-4BBE-85AA-BBF3D0856C6F}" type="datetimeFigureOut">
              <a:rPr lang="en-US"/>
              <a:pPr>
                <a:defRPr/>
              </a:pPr>
              <a:t>11/16/2021</a:t>
            </a:fld>
            <a:endParaRPr lang="en-US" dirty="0"/>
          </a:p>
        </p:txBody>
      </p:sp>
      <p:sp>
        <p:nvSpPr>
          <p:cNvPr id="5" name="Footer Placeholder 4">
            <a:extLst>
              <a:ext uri="{FF2B5EF4-FFF2-40B4-BE49-F238E27FC236}">
                <a16:creationId xmlns:a16="http://schemas.microsoft.com/office/drawing/2014/main" xmlns="" id="{4C4B0FAF-5796-486E-83BE-2E1B5455A97C}"/>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7AC60958-E4A4-424B-8B2C-298E640A6D4D}"/>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77D99756-5F40-4B53-B02A-CEE90BFF362B}"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036" r:id="rId1"/>
    <p:sldLayoutId id="2147484026" r:id="rId2"/>
    <p:sldLayoutId id="2147484037" r:id="rId3"/>
    <p:sldLayoutId id="2147484027" r:id="rId4"/>
    <p:sldLayoutId id="2147484028" r:id="rId5"/>
    <p:sldLayoutId id="2147484029" r:id="rId6"/>
    <p:sldLayoutId id="2147484030" r:id="rId7"/>
    <p:sldLayoutId id="2147484031" r:id="rId8"/>
    <p:sldLayoutId id="2147484038" r:id="rId9"/>
    <p:sldLayoutId id="2147484032" r:id="rId10"/>
    <p:sldLayoutId id="2147484033" r:id="rId11"/>
    <p:sldLayoutId id="2147484039" r:id="rId12"/>
  </p:sldLayoutIdLst>
  <p:transition spd="med">
    <p:fade/>
  </p:transition>
  <p:hf hdr="0" dt="0"/>
  <p:txStyles>
    <p:titleStyle>
      <a:lvl1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2pPr>
      <a:lvl3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3pPr>
      <a:lvl4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4pPr>
      <a:lvl5pPr marL="319088" indent="-319088" algn="r" rtl="0" eaLnBrk="0" fontAlgn="base" hangingPunct="0">
        <a:spcBef>
          <a:spcPct val="0"/>
        </a:spcBef>
        <a:spcAft>
          <a:spcPct val="0"/>
        </a:spcAft>
        <a:buClr>
          <a:srgbClr val="138677"/>
        </a:buClr>
        <a:buSzPct val="128000"/>
        <a:buFont typeface="Georgia" panose="02040502050405020303" pitchFamily="18" charset="0"/>
        <a:buChar char="*"/>
        <a:defRPr sz="4600" b="1">
          <a:solidFill>
            <a:schemeClr val="tx1"/>
          </a:solidFill>
          <a:latin typeface="Trebuchet MS" pitchFamily="34" charset="0"/>
          <a:ea typeface="微軟正黑體"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138677"/>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138677"/>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138677"/>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138677"/>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138677"/>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47.emf"/></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4.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 Id="rId5" Type="http://schemas.openxmlformats.org/officeDocument/2006/relationships/image" Target="../media/image62.emf"/><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63.emf"/></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66.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6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6" Type="http://schemas.openxmlformats.org/officeDocument/2006/relationships/image" Target="../media/image18.jpe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18">
            <a:extLst>
              <a:ext uri="{FF2B5EF4-FFF2-40B4-BE49-F238E27FC236}">
                <a16:creationId xmlns:a16="http://schemas.microsoft.com/office/drawing/2014/main" xmlns="" id="{2883CE3B-A32E-450A-82D3-1BBE314F54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05B3C321-6153-481B-9DBB-B3543D6FFFB5}" type="slidenum">
              <a:rPr lang="zh-TW" altLang="en-US" sz="1200">
                <a:solidFill>
                  <a:schemeClr val="tx2"/>
                </a:solidFill>
                <a:latin typeface="Times New Roman" panose="02020603050405020304" pitchFamily="18" charset="0"/>
                <a:ea typeface="標楷體" pitchFamily="65" charset="-120"/>
              </a:rPr>
              <a:pPr eaLnBrk="1" hangingPunct="1">
                <a:spcBef>
                  <a:spcPct val="0"/>
                </a:spcBef>
                <a:spcAft>
                  <a:spcPct val="0"/>
                </a:spcAft>
                <a:buClrTx/>
                <a:buSzTx/>
                <a:buFontTx/>
                <a:buNone/>
              </a:pPr>
              <a:t>1</a:t>
            </a:fld>
            <a:endParaRPr lang="zh-TW" altLang="en-US" sz="1200">
              <a:solidFill>
                <a:schemeClr val="tx2"/>
              </a:solidFill>
              <a:latin typeface="Times New Roman" panose="02020603050405020304" pitchFamily="18" charset="0"/>
              <a:ea typeface="標楷體" pitchFamily="65" charset="-120"/>
            </a:endParaRPr>
          </a:p>
        </p:txBody>
      </p:sp>
      <p:sp>
        <p:nvSpPr>
          <p:cNvPr id="9219" name="副標題 2">
            <a:extLst>
              <a:ext uri="{FF2B5EF4-FFF2-40B4-BE49-F238E27FC236}">
                <a16:creationId xmlns:a16="http://schemas.microsoft.com/office/drawing/2014/main" xmlns="" id="{D1DF67DF-3F99-48DA-81F7-9028EC0B4B85}"/>
              </a:ext>
            </a:extLst>
          </p:cNvPr>
          <p:cNvSpPr txBox="1">
            <a:spLocks/>
          </p:cNvSpPr>
          <p:nvPr/>
        </p:nvSpPr>
        <p:spPr bwMode="auto">
          <a:xfrm>
            <a:off x="-1588" y="5880100"/>
            <a:ext cx="5429251"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lnSpc>
                <a:spcPct val="90000"/>
              </a:lnSpc>
              <a:spcBef>
                <a:spcPct val="0"/>
              </a:spcBef>
              <a:spcAft>
                <a:spcPct val="0"/>
              </a:spcAft>
              <a:buClr>
                <a:schemeClr val="tx1"/>
              </a:buClr>
              <a:buSzPct val="80000"/>
              <a:buFont typeface="Arial" panose="020B0604020202020204" pitchFamily="34" charset="0"/>
              <a:buNone/>
            </a:pPr>
            <a:r>
              <a:rPr kumimoji="0" lang="zh-TW" altLang="en-US" sz="1400" b="1">
                <a:solidFill>
                  <a:schemeClr val="tx1"/>
                </a:solidFill>
                <a:latin typeface="標楷體" pitchFamily="65" charset="-120"/>
                <a:ea typeface="標楷體" pitchFamily="65" charset="-120"/>
                <a:cs typeface="Microsoft JhengHei UI" panose="020B0604030504040204" pitchFamily="34" charset="-120"/>
              </a:rPr>
              <a:t>以先進的技術     全公司的品質管理     提供客戶滿意的產品</a:t>
            </a:r>
            <a:endParaRPr kumimoji="0" lang="zh-TW" altLang="zh-TW" sz="1400" b="1">
              <a:solidFill>
                <a:schemeClr val="tx1"/>
              </a:solidFill>
              <a:latin typeface="標楷體" pitchFamily="65" charset="-120"/>
              <a:ea typeface="標楷體" pitchFamily="65" charset="-120"/>
              <a:cs typeface="Microsoft JhengHei UI" panose="020B0604030504040204" pitchFamily="34" charset="-120"/>
            </a:endParaRPr>
          </a:p>
        </p:txBody>
      </p:sp>
      <p:sp>
        <p:nvSpPr>
          <p:cNvPr id="8" name="矩形 7">
            <a:extLst>
              <a:ext uri="{FF2B5EF4-FFF2-40B4-BE49-F238E27FC236}">
                <a16:creationId xmlns:a16="http://schemas.microsoft.com/office/drawing/2014/main" xmlns="" id="{F22C5304-9D99-4710-B16D-6B9211735F9F}"/>
              </a:ext>
            </a:extLst>
          </p:cNvPr>
          <p:cNvSpPr/>
          <p:nvPr/>
        </p:nvSpPr>
        <p:spPr>
          <a:xfrm flipV="1">
            <a:off x="-23813" y="5753100"/>
            <a:ext cx="4667251" cy="52388"/>
          </a:xfrm>
          <a:prstGeom prst="rect">
            <a:avLst/>
          </a:prstGeom>
          <a:solidFill>
            <a:srgbClr val="FF0000">
              <a:alpha val="72000"/>
            </a:srgbClr>
          </a:solidFill>
          <a:ln w="0">
            <a:no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223" name="文字方塊 8">
            <a:extLst>
              <a:ext uri="{FF2B5EF4-FFF2-40B4-BE49-F238E27FC236}">
                <a16:creationId xmlns:a16="http://schemas.microsoft.com/office/drawing/2014/main" xmlns="" id="{70ED4365-1F14-46EA-97CC-F260CC2B6819}"/>
              </a:ext>
            </a:extLst>
          </p:cNvPr>
          <p:cNvSpPr txBox="1">
            <a:spLocks noChangeArrowheads="1"/>
          </p:cNvSpPr>
          <p:nvPr/>
        </p:nvSpPr>
        <p:spPr bwMode="auto">
          <a:xfrm>
            <a:off x="0" y="6381750"/>
            <a:ext cx="1071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en-US" altLang="zh-TW" sz="1200" b="1" dirty="0" smtClean="0">
                <a:solidFill>
                  <a:schemeClr val="tx1"/>
                </a:solidFill>
                <a:latin typeface="Times New Roman" panose="02020603050405020304" pitchFamily="18" charset="0"/>
                <a:cs typeface="Times New Roman" panose="02020603050405020304" pitchFamily="18" charset="0"/>
              </a:rPr>
              <a:t>2021-11-18</a:t>
            </a:r>
            <a:endParaRPr kumimoji="0" lang="zh-TW" altLang="en-US" sz="1200" b="1"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xmlns="" id="{739F1313-6D5D-4BAD-8D0C-84ECD1EFF237}"/>
              </a:ext>
            </a:extLst>
          </p:cNvPr>
          <p:cNvSpPr/>
          <p:nvPr/>
        </p:nvSpPr>
        <p:spPr>
          <a:xfrm>
            <a:off x="7164388" y="620713"/>
            <a:ext cx="1871662"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solidFill>
                  <a:schemeClr val="tx1"/>
                </a:solidFill>
                <a:latin typeface="標楷體" panose="03000509000000000000" pitchFamily="65" charset="-120"/>
              </a:rPr>
              <a:t>股票代碼：</a:t>
            </a:r>
            <a:r>
              <a:rPr kumimoji="0" lang="en-US" altLang="zh-TW" b="1" dirty="0">
                <a:solidFill>
                  <a:schemeClr val="tx1"/>
                </a:solidFill>
                <a:latin typeface="Times New Roman" panose="02020603050405020304" pitchFamily="18" charset="0"/>
                <a:cs typeface="Times New Roman" panose="02020603050405020304" pitchFamily="18" charset="0"/>
              </a:rPr>
              <a:t>1802</a:t>
            </a:r>
            <a:endParaRPr kumimoji="0" lang="zh-TW" altLang="en-US" b="1" dirty="0">
              <a:solidFill>
                <a:schemeClr val="tx1"/>
              </a:solidFill>
              <a:latin typeface="Times New Roman" panose="02020603050405020304" pitchFamily="18" charset="0"/>
              <a:cs typeface="Times New Roman" panose="02020603050405020304" pitchFamily="18" charset="0"/>
            </a:endParaRPr>
          </a:p>
        </p:txBody>
      </p:sp>
      <p:pic>
        <p:nvPicPr>
          <p:cNvPr id="9225" name="Picture 3" descr="去背tglogo10">
            <a:extLst>
              <a:ext uri="{FF2B5EF4-FFF2-40B4-BE49-F238E27FC236}">
                <a16:creationId xmlns:a16="http://schemas.microsoft.com/office/drawing/2014/main" xmlns="" id="{DE758F45-A49B-4DB7-913F-22D2492B8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2708275"/>
            <a:ext cx="6384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文字方塊 4">
            <a:extLst>
              <a:ext uri="{FF2B5EF4-FFF2-40B4-BE49-F238E27FC236}">
                <a16:creationId xmlns:a16="http://schemas.microsoft.com/office/drawing/2014/main" xmlns="" id="{456BDA49-8531-44EB-8F9D-1B0BE701B3E9}"/>
              </a:ext>
            </a:extLst>
          </p:cNvPr>
          <p:cNvSpPr txBox="1">
            <a:spLocks noChangeArrowheads="1"/>
          </p:cNvSpPr>
          <p:nvPr/>
        </p:nvSpPr>
        <p:spPr bwMode="auto">
          <a:xfrm>
            <a:off x="34925" y="4778375"/>
            <a:ext cx="4314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zh-TW" altLang="en-US" sz="2800" b="1">
                <a:solidFill>
                  <a:schemeClr val="tx1"/>
                </a:solidFill>
                <a:latin typeface="標楷體" pitchFamily="65" charset="-120"/>
                <a:ea typeface="標楷體" pitchFamily="65" charset="-120"/>
              </a:rPr>
              <a:t>發言人：財務本部</a:t>
            </a:r>
            <a:endParaRPr kumimoji="0" lang="en-US" altLang="zh-TW" sz="2800" b="1">
              <a:solidFill>
                <a:schemeClr val="tx1"/>
              </a:solidFill>
              <a:latin typeface="標楷體" pitchFamily="65" charset="-120"/>
              <a:ea typeface="標楷體" pitchFamily="65" charset="-120"/>
            </a:endParaRPr>
          </a:p>
          <a:p>
            <a:pPr eaLnBrk="1" hangingPunct="1">
              <a:spcBef>
                <a:spcPct val="0"/>
              </a:spcBef>
              <a:spcAft>
                <a:spcPct val="0"/>
              </a:spcAft>
              <a:buClrTx/>
              <a:buSzTx/>
              <a:buFontTx/>
              <a:buNone/>
            </a:pPr>
            <a:r>
              <a:rPr kumimoji="0" lang="zh-TW" altLang="en-US" sz="2800" b="1">
                <a:solidFill>
                  <a:schemeClr val="tx1"/>
                </a:solidFill>
                <a:latin typeface="標楷體" pitchFamily="65" charset="-120"/>
                <a:ea typeface="標楷體" pitchFamily="65" charset="-120"/>
              </a:rPr>
              <a:t>        林嘉明總經理</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xmlns="" id="{B75D7A9C-1FB2-429F-938A-E1F936118150}"/>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zh-TW" altLang="en-US" dirty="0"/>
              <a:t>主要業務及產品</a:t>
            </a:r>
            <a:endParaRPr altLang="en-US" dirty="0"/>
          </a:p>
        </p:txBody>
      </p:sp>
      <p:sp>
        <p:nvSpPr>
          <p:cNvPr id="18435" name="投影片編號版面配置區 2">
            <a:extLst>
              <a:ext uri="{FF2B5EF4-FFF2-40B4-BE49-F238E27FC236}">
                <a16:creationId xmlns:a16="http://schemas.microsoft.com/office/drawing/2014/main" xmlns="" id="{921005BA-31F6-4642-97FD-03D7BF3FBA2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D7A9E4DF-6361-490A-A2BD-2BFD7FE79E5E}" type="slidenum">
              <a:rPr lang="zh-TW" altLang="en-US" sz="1200">
                <a:solidFill>
                  <a:schemeClr val="tx2"/>
                </a:solidFill>
                <a:latin typeface="Times New Roman" panose="02020603050405020304" pitchFamily="18" charset="0"/>
                <a:ea typeface="標楷體" pitchFamily="65" charset="-120"/>
              </a:rPr>
              <a:pPr eaLnBrk="1" hangingPunct="1">
                <a:spcBef>
                  <a:spcPct val="0"/>
                </a:spcBef>
                <a:spcAft>
                  <a:spcPct val="0"/>
                </a:spcAft>
                <a:buClrTx/>
                <a:buSzTx/>
                <a:buFontTx/>
                <a:buNone/>
              </a:pPr>
              <a:t>10</a:t>
            </a:fld>
            <a:endParaRPr lang="zh-TW" altLang="en-US" sz="1200">
              <a:solidFill>
                <a:schemeClr val="tx2"/>
              </a:solidFill>
              <a:latin typeface="Times New Roman" panose="02020603050405020304" pitchFamily="18" charset="0"/>
              <a:ea typeface="標楷體" pitchFamily="65" charset="-120"/>
            </a:endParaRPr>
          </a:p>
        </p:txBody>
      </p:sp>
      <p:graphicFrame>
        <p:nvGraphicFramePr>
          <p:cNvPr id="2" name="表格 1">
            <a:extLst>
              <a:ext uri="{FF2B5EF4-FFF2-40B4-BE49-F238E27FC236}">
                <a16:creationId xmlns:a16="http://schemas.microsoft.com/office/drawing/2014/main" xmlns="" id="{1EE59CBD-12B7-4C69-9BF1-03A6535307A1}"/>
              </a:ext>
            </a:extLst>
          </p:cNvPr>
          <p:cNvGraphicFramePr>
            <a:graphicFrameLocks noGrp="1"/>
          </p:cNvGraphicFramePr>
          <p:nvPr/>
        </p:nvGraphicFramePr>
        <p:xfrm>
          <a:off x="683568" y="1268760"/>
          <a:ext cx="7992888" cy="4896543"/>
        </p:xfrm>
        <a:graphic>
          <a:graphicData uri="http://schemas.openxmlformats.org/drawingml/2006/table">
            <a:tbl>
              <a:tblPr firstRow="1" firstCol="1" bandRow="1">
                <a:tableStyleId>{93296810-A885-4BE3-A3E7-6D5BEEA58F35}</a:tableStyleId>
              </a:tblPr>
              <a:tblGrid>
                <a:gridCol w="1749922">
                  <a:extLst>
                    <a:ext uri="{9D8B030D-6E8A-4147-A177-3AD203B41FA5}">
                      <a16:colId xmlns:a16="http://schemas.microsoft.com/office/drawing/2014/main" xmlns="" val="20000"/>
                    </a:ext>
                  </a:extLst>
                </a:gridCol>
                <a:gridCol w="6242966">
                  <a:extLst>
                    <a:ext uri="{9D8B030D-6E8A-4147-A177-3AD203B41FA5}">
                      <a16:colId xmlns:a16="http://schemas.microsoft.com/office/drawing/2014/main" xmlns="" val="20001"/>
                    </a:ext>
                  </a:extLst>
                </a:gridCol>
              </a:tblGrid>
              <a:tr h="380070">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事業部</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產 品 類 別</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extLst>
                  <a:ext uri="{0D108BD9-81ED-4DB2-BD59-A6C34878D82A}">
                    <a16:rowId xmlns:a16="http://schemas.microsoft.com/office/drawing/2014/main" xmlns="" val="10000"/>
                  </a:ext>
                </a:extLst>
              </a:tr>
              <a:tr h="2306184">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平板事業部</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tc>
                  <a:txBody>
                    <a:bodyPr/>
                    <a:lstStyle/>
                    <a:p>
                      <a:pPr marL="151130">
                        <a:lnSpc>
                          <a:spcPts val="2300"/>
                        </a:lnSpc>
                      </a:pPr>
                      <a:r>
                        <a:rPr lang="zh-TW" sz="1600" kern="100" dirty="0">
                          <a:effectLst/>
                          <a:latin typeface="標楷體" panose="03000509000000000000" pitchFamily="65" charset="-120"/>
                          <a:ea typeface="標楷體" panose="03000509000000000000" pitchFamily="65" charset="-120"/>
                        </a:rPr>
                        <a:t>● 浮式明板玻璃</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強化玻璃</a:t>
                      </a:r>
                      <a:r>
                        <a:rPr lang="en-US" sz="1600" kern="100" dirty="0">
                          <a:effectLst/>
                          <a:latin typeface="標楷體" panose="03000509000000000000" pitchFamily="65" charset="-120"/>
                          <a:ea typeface="標楷體" panose="03000509000000000000" pitchFamily="65" charset="-120"/>
                        </a:rPr>
                        <a:t/>
                      </a:r>
                      <a:br>
                        <a:rPr lang="en-US" sz="1600" kern="100" dirty="0">
                          <a:effectLst/>
                          <a:latin typeface="標楷體" panose="03000509000000000000" pitchFamily="65" charset="-120"/>
                          <a:ea typeface="標楷體" panose="03000509000000000000" pitchFamily="65" charset="-120"/>
                        </a:rPr>
                      </a:br>
                      <a:r>
                        <a:rPr lang="zh-TW" sz="1600" kern="100" dirty="0">
                          <a:effectLst/>
                          <a:latin typeface="標楷體" panose="03000509000000000000" pitchFamily="65" charset="-120"/>
                          <a:ea typeface="標楷體" panose="03000509000000000000" pitchFamily="65" charset="-120"/>
                        </a:rPr>
                        <a:t>● 浮式色板玻璃</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網印漆板玻璃</a:t>
                      </a:r>
                      <a:r>
                        <a:rPr lang="en-US" sz="1600" kern="100" dirty="0">
                          <a:effectLst/>
                          <a:latin typeface="標楷體" panose="03000509000000000000" pitchFamily="65" charset="-120"/>
                          <a:ea typeface="標楷體" panose="03000509000000000000" pitchFamily="65" charset="-120"/>
                        </a:rPr>
                        <a:t/>
                      </a:r>
                      <a:br>
                        <a:rPr lang="en-US" sz="1600" kern="100" dirty="0">
                          <a:effectLst/>
                          <a:latin typeface="標楷體" panose="03000509000000000000" pitchFamily="65" charset="-120"/>
                          <a:ea typeface="標楷體" panose="03000509000000000000" pitchFamily="65" charset="-120"/>
                        </a:rPr>
                      </a:br>
                      <a:r>
                        <a:rPr lang="zh-TW" sz="1600" kern="100" dirty="0">
                          <a:effectLst/>
                          <a:latin typeface="標楷體" panose="03000509000000000000" pitchFamily="65" charset="-120"/>
                          <a:ea typeface="標楷體" panose="03000509000000000000" pitchFamily="65" charset="-120"/>
                        </a:rPr>
                        <a:t>● 壓花玻璃</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熱處理增強玻璃</a:t>
                      </a:r>
                      <a:r>
                        <a:rPr lang="en-US" sz="1600" kern="100" dirty="0">
                          <a:effectLst/>
                          <a:latin typeface="標楷體" panose="03000509000000000000" pitchFamily="65" charset="-120"/>
                          <a:ea typeface="標楷體" panose="03000509000000000000" pitchFamily="65" charset="-120"/>
                        </a:rPr>
                        <a:t/>
                      </a:r>
                      <a:br>
                        <a:rPr lang="en-US" sz="1600" kern="100" dirty="0">
                          <a:effectLst/>
                          <a:latin typeface="標楷體" panose="03000509000000000000" pitchFamily="65" charset="-120"/>
                          <a:ea typeface="標楷體" panose="03000509000000000000" pitchFamily="65" charset="-120"/>
                        </a:rPr>
                      </a:br>
                      <a:r>
                        <a:rPr lang="zh-TW" sz="1600" kern="100" dirty="0">
                          <a:effectLst/>
                          <a:latin typeface="標楷體" panose="03000509000000000000" pitchFamily="65" charset="-120"/>
                          <a:ea typeface="標楷體" panose="03000509000000000000" pitchFamily="65" charset="-120"/>
                        </a:rPr>
                        <a:t>● 低輻射玻璃</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膠合玻璃</a:t>
                      </a:r>
                      <a:r>
                        <a:rPr lang="en-US" sz="1600" kern="100" dirty="0">
                          <a:effectLst/>
                          <a:latin typeface="標楷體" panose="03000509000000000000" pitchFamily="65" charset="-120"/>
                          <a:ea typeface="標楷體" panose="03000509000000000000" pitchFamily="65" charset="-120"/>
                        </a:rPr>
                        <a:t> / </a:t>
                      </a:r>
                      <a:r>
                        <a:rPr lang="zh-TW" sz="1600" kern="100" dirty="0">
                          <a:effectLst/>
                          <a:latin typeface="標楷體" panose="03000509000000000000" pitchFamily="65" charset="-120"/>
                          <a:ea typeface="標楷體" panose="03000509000000000000" pitchFamily="65" charset="-120"/>
                        </a:rPr>
                        <a:t>高性能隔音膠合玻璃</a:t>
                      </a:r>
                      <a:r>
                        <a:rPr lang="en-US" sz="1600" kern="100" dirty="0">
                          <a:effectLst/>
                          <a:latin typeface="標楷體" panose="03000509000000000000" pitchFamily="65" charset="-120"/>
                          <a:ea typeface="標楷體" panose="03000509000000000000" pitchFamily="65" charset="-120"/>
                        </a:rPr>
                        <a:t/>
                      </a:r>
                      <a:br>
                        <a:rPr lang="en-US" sz="1600" kern="100" dirty="0">
                          <a:effectLst/>
                          <a:latin typeface="標楷體" panose="03000509000000000000" pitchFamily="65" charset="-120"/>
                          <a:ea typeface="標楷體" panose="03000509000000000000" pitchFamily="65" charset="-120"/>
                        </a:rPr>
                      </a:br>
                      <a:r>
                        <a:rPr lang="zh-TW" sz="1600" kern="100" dirty="0">
                          <a:effectLst/>
                          <a:latin typeface="標楷體" panose="03000509000000000000" pitchFamily="65" charset="-120"/>
                          <a:ea typeface="標楷體" panose="03000509000000000000" pitchFamily="65" charset="-120"/>
                        </a:rPr>
                        <a:t>● 低輻射真空玻璃</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彎曲玻璃</a:t>
                      </a:r>
                      <a:r>
                        <a:rPr lang="en-US" sz="1600" kern="100" dirty="0">
                          <a:effectLst/>
                          <a:latin typeface="標楷體" panose="03000509000000000000" pitchFamily="65" charset="-120"/>
                          <a:ea typeface="標楷體" panose="03000509000000000000" pitchFamily="65" charset="-120"/>
                        </a:rPr>
                        <a:t> / </a:t>
                      </a:r>
                      <a:r>
                        <a:rPr lang="zh-TW" sz="1600" kern="100" dirty="0">
                          <a:effectLst/>
                          <a:latin typeface="標楷體" panose="03000509000000000000" pitchFamily="65" charset="-120"/>
                          <a:ea typeface="標楷體" panose="03000509000000000000" pitchFamily="65" charset="-120"/>
                        </a:rPr>
                        <a:t>彎曲強化玻璃</a:t>
                      </a:r>
                      <a:r>
                        <a:rPr lang="en-US" sz="1600" strike="sngStrike" kern="100" dirty="0">
                          <a:effectLst/>
                          <a:latin typeface="標楷體" panose="03000509000000000000" pitchFamily="65" charset="-120"/>
                          <a:ea typeface="標楷體" panose="03000509000000000000" pitchFamily="65" charset="-120"/>
                        </a:rPr>
                        <a:t/>
                      </a:r>
                      <a:br>
                        <a:rPr lang="en-US" sz="1600" strike="sngStrike" kern="100" dirty="0">
                          <a:effectLst/>
                          <a:latin typeface="標楷體" panose="03000509000000000000" pitchFamily="65" charset="-120"/>
                          <a:ea typeface="標楷體" panose="03000509000000000000" pitchFamily="65" charset="-120"/>
                        </a:rPr>
                      </a:br>
                      <a:r>
                        <a:rPr lang="zh-TW" sz="1600" kern="100" dirty="0">
                          <a:effectLst/>
                          <a:latin typeface="標楷體" panose="03000509000000000000" pitchFamily="65" charset="-120"/>
                          <a:ea typeface="標楷體" panose="03000509000000000000" pitchFamily="65" charset="-120"/>
                        </a:rPr>
                        <a:t>● 反射玻璃</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銀鏡玻璃</a:t>
                      </a:r>
                      <a:endParaRPr lang="zh-TW" sz="1600" kern="100" dirty="0">
                        <a:effectLst/>
                        <a:latin typeface="標楷體" panose="03000509000000000000" pitchFamily="65" charset="-120"/>
                        <a:ea typeface="標楷體" panose="03000509000000000000" pitchFamily="65" charset="-120"/>
                        <a:cs typeface="新細明體"/>
                      </a:endParaRPr>
                    </a:p>
                  </a:txBody>
                  <a:tcPr marL="60582" marR="60582" marT="0" marB="0" anchor="ctr"/>
                </a:tc>
                <a:extLst>
                  <a:ext uri="{0D108BD9-81ED-4DB2-BD59-A6C34878D82A}">
                    <a16:rowId xmlns:a16="http://schemas.microsoft.com/office/drawing/2014/main" xmlns="" val="10001"/>
                  </a:ext>
                </a:extLst>
              </a:tr>
              <a:tr h="425316">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纖維事業部</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tc>
                  <a:txBody>
                    <a:bodyPr/>
                    <a:lstStyle/>
                    <a:p>
                      <a:pPr marL="151130">
                        <a:lnSpc>
                          <a:spcPts val="2300"/>
                        </a:lnSpc>
                      </a:pPr>
                      <a:r>
                        <a:rPr lang="zh-TW" sz="1600" kern="100" dirty="0">
                          <a:effectLst/>
                          <a:latin typeface="標楷體" panose="03000509000000000000" pitchFamily="65" charset="-120"/>
                          <a:ea typeface="標楷體" panose="03000509000000000000" pitchFamily="65" charset="-120"/>
                        </a:rPr>
                        <a:t>● 玻璃纖維增強絲    ● 玻璃纖維紗</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玻璃纖維布</a:t>
                      </a:r>
                      <a:endParaRPr lang="zh-TW" sz="1600" kern="100" dirty="0">
                        <a:effectLst/>
                        <a:latin typeface="標楷體" panose="03000509000000000000" pitchFamily="65" charset="-120"/>
                        <a:ea typeface="標楷體" panose="03000509000000000000" pitchFamily="65" charset="-120"/>
                        <a:cs typeface="新細明體"/>
                      </a:endParaRPr>
                    </a:p>
                  </a:txBody>
                  <a:tcPr marL="60582" marR="60582" marT="0" marB="0" anchor="ctr"/>
                </a:tc>
                <a:extLst>
                  <a:ext uri="{0D108BD9-81ED-4DB2-BD59-A6C34878D82A}">
                    <a16:rowId xmlns:a16="http://schemas.microsoft.com/office/drawing/2014/main" xmlns="" val="10002"/>
                  </a:ext>
                </a:extLst>
              </a:tr>
              <a:tr h="431350">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容食事業部</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tc>
                  <a:txBody>
                    <a:bodyPr/>
                    <a:lstStyle/>
                    <a:p>
                      <a:pPr marL="151130">
                        <a:lnSpc>
                          <a:spcPts val="2300"/>
                        </a:lnSpc>
                      </a:pPr>
                      <a:r>
                        <a:rPr lang="zh-TW" sz="1600" kern="100" dirty="0">
                          <a:effectLst/>
                          <a:latin typeface="標楷體" panose="03000509000000000000" pitchFamily="65" charset="-120"/>
                          <a:ea typeface="標楷體" panose="03000509000000000000" pitchFamily="65" charset="-120"/>
                        </a:rPr>
                        <a:t>● 容器</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食器</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廚器</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食廚器玻璃加工</a:t>
                      </a:r>
                      <a:r>
                        <a:rPr lang="en-US" altLang="zh-TW" sz="1600" kern="100" dirty="0">
                          <a:effectLst/>
                          <a:latin typeface="標楷體" panose="03000509000000000000" pitchFamily="65" charset="-120"/>
                          <a:ea typeface="標楷體" panose="03000509000000000000" pitchFamily="65" charset="-120"/>
                        </a:rPr>
                        <a:t>  </a:t>
                      </a:r>
                      <a:r>
                        <a:rPr lang="zh-TW" altLang="zh-TW" sz="1600" kern="100" dirty="0">
                          <a:effectLst/>
                          <a:latin typeface="標楷體" panose="03000509000000000000" pitchFamily="65" charset="-120"/>
                          <a:ea typeface="標楷體" panose="03000509000000000000" pitchFamily="65" charset="-120"/>
                        </a:rPr>
                        <a:t>● </a:t>
                      </a:r>
                      <a:r>
                        <a:rPr lang="zh-TW" altLang="en-US" sz="1600" kern="100" dirty="0">
                          <a:effectLst/>
                          <a:latin typeface="標楷體" panose="03000509000000000000" pitchFamily="65" charset="-120"/>
                          <a:ea typeface="標楷體" panose="03000509000000000000" pitchFamily="65" charset="-120"/>
                        </a:rPr>
                        <a:t>自有品牌</a:t>
                      </a:r>
                      <a:r>
                        <a:rPr lang="en-US" altLang="zh-TW" sz="1600" kern="100" dirty="0">
                          <a:effectLst/>
                          <a:latin typeface="標楷體" panose="03000509000000000000" pitchFamily="65" charset="-120"/>
                          <a:ea typeface="標楷體" panose="03000509000000000000" pitchFamily="65" charset="-120"/>
                        </a:rPr>
                        <a:t> </a:t>
                      </a:r>
                      <a:endParaRPr lang="zh-TW" sz="1600" kern="100" dirty="0">
                        <a:effectLst/>
                        <a:latin typeface="標楷體" panose="03000509000000000000" pitchFamily="65" charset="-120"/>
                        <a:ea typeface="標楷體" panose="03000509000000000000" pitchFamily="65" charset="-120"/>
                        <a:cs typeface="新細明體"/>
                      </a:endParaRPr>
                    </a:p>
                  </a:txBody>
                  <a:tcPr marL="60582" marR="60582" marT="0" marB="0" anchor="ctr"/>
                </a:tc>
                <a:extLst>
                  <a:ext uri="{0D108BD9-81ED-4DB2-BD59-A6C34878D82A}">
                    <a16:rowId xmlns:a16="http://schemas.microsoft.com/office/drawing/2014/main" xmlns="" val="10003"/>
                  </a:ext>
                </a:extLst>
              </a:tr>
              <a:tr h="403447">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新材料事業部</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tc>
                  <a:txBody>
                    <a:bodyPr/>
                    <a:lstStyle/>
                    <a:p>
                      <a:pPr marL="151130">
                        <a:lnSpc>
                          <a:spcPts val="2300"/>
                        </a:lnSpc>
                      </a:pPr>
                      <a:r>
                        <a:rPr lang="zh-TW" sz="1600" kern="100" dirty="0">
                          <a:effectLst/>
                          <a:latin typeface="標楷體" panose="03000509000000000000" pitchFamily="65" charset="-120"/>
                          <a:ea typeface="標楷體" panose="03000509000000000000" pitchFamily="65" charset="-120"/>
                        </a:rPr>
                        <a:t>● 微薄玻璃</a:t>
                      </a:r>
                      <a:endParaRPr lang="zh-TW" sz="1600" kern="100" dirty="0">
                        <a:effectLst/>
                        <a:latin typeface="標楷體" panose="03000509000000000000" pitchFamily="65" charset="-120"/>
                        <a:ea typeface="標楷體" panose="03000509000000000000" pitchFamily="65" charset="-120"/>
                        <a:cs typeface="新細明體"/>
                      </a:endParaRPr>
                    </a:p>
                  </a:txBody>
                  <a:tcPr marL="60582" marR="60582" marT="0" marB="0" anchor="ctr"/>
                </a:tc>
                <a:extLst>
                  <a:ext uri="{0D108BD9-81ED-4DB2-BD59-A6C34878D82A}">
                    <a16:rowId xmlns:a16="http://schemas.microsoft.com/office/drawing/2014/main" xmlns="" val="10004"/>
                  </a:ext>
                </a:extLst>
              </a:tr>
              <a:tr h="420038">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太陽能事業部</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tc>
                  <a:txBody>
                    <a:bodyPr/>
                    <a:lstStyle/>
                    <a:p>
                      <a:pPr marL="151130">
                        <a:lnSpc>
                          <a:spcPts val="2300"/>
                        </a:lnSpc>
                      </a:pPr>
                      <a:r>
                        <a:rPr lang="zh-TW" sz="1600" kern="100" dirty="0">
                          <a:effectLst/>
                          <a:latin typeface="標楷體" panose="03000509000000000000" pitchFamily="65" charset="-120"/>
                          <a:ea typeface="標楷體" panose="03000509000000000000" pitchFamily="65" charset="-120"/>
                        </a:rPr>
                        <a:t>● 優白玻璃</a:t>
                      </a:r>
                      <a:r>
                        <a:rPr lang="en-US" sz="1600" kern="100" dirty="0">
                          <a:effectLst/>
                          <a:latin typeface="標楷體" panose="03000509000000000000" pitchFamily="65" charset="-120"/>
                          <a:ea typeface="標楷體" panose="03000509000000000000" pitchFamily="65" charset="-120"/>
                        </a:rPr>
                        <a:t>          </a:t>
                      </a:r>
                      <a:r>
                        <a:rPr lang="zh-TW" sz="1600" kern="100" dirty="0">
                          <a:effectLst/>
                          <a:latin typeface="標楷體" panose="03000509000000000000" pitchFamily="65" charset="-120"/>
                          <a:ea typeface="標楷體" panose="03000509000000000000" pitchFamily="65" charset="-120"/>
                        </a:rPr>
                        <a:t>● 超白光伏玻璃</a:t>
                      </a:r>
                      <a:endParaRPr lang="zh-TW" sz="1600" kern="100" dirty="0">
                        <a:effectLst/>
                        <a:latin typeface="標楷體" panose="03000509000000000000" pitchFamily="65" charset="-120"/>
                        <a:ea typeface="標楷體" panose="03000509000000000000" pitchFamily="65" charset="-120"/>
                        <a:cs typeface="新細明體"/>
                      </a:endParaRPr>
                    </a:p>
                  </a:txBody>
                  <a:tcPr marL="60582" marR="60582" marT="0" marB="0" anchor="ctr"/>
                </a:tc>
                <a:extLst>
                  <a:ext uri="{0D108BD9-81ED-4DB2-BD59-A6C34878D82A}">
                    <a16:rowId xmlns:a16="http://schemas.microsoft.com/office/drawing/2014/main" xmlns="" val="10005"/>
                  </a:ext>
                </a:extLst>
              </a:tr>
              <a:tr h="530138">
                <a:tc>
                  <a:txBody>
                    <a:bodyPr/>
                    <a:lstStyle/>
                    <a:p>
                      <a:pPr algn="ctr">
                        <a:lnSpc>
                          <a:spcPts val="2300"/>
                        </a:lnSpc>
                      </a:pPr>
                      <a:r>
                        <a:rPr lang="zh-TW" sz="1600" kern="100" dirty="0">
                          <a:effectLst/>
                          <a:latin typeface="標楷體" panose="03000509000000000000" pitchFamily="65" charset="-120"/>
                          <a:ea typeface="標楷體" panose="03000509000000000000" pitchFamily="65" charset="-120"/>
                        </a:rPr>
                        <a:t>汽車玻璃事業部</a:t>
                      </a:r>
                      <a:endParaRPr lang="zh-TW" sz="1600" kern="100" dirty="0">
                        <a:solidFill>
                          <a:schemeClr val="tx1"/>
                        </a:solidFill>
                        <a:effectLst/>
                        <a:latin typeface="標楷體" panose="03000509000000000000" pitchFamily="65" charset="-120"/>
                        <a:ea typeface="標楷體" panose="03000509000000000000" pitchFamily="65" charset="-120"/>
                        <a:cs typeface="新細明體"/>
                      </a:endParaRPr>
                    </a:p>
                  </a:txBody>
                  <a:tcPr marL="60582" marR="60582" marT="0" marB="0" anchor="ctr"/>
                </a:tc>
                <a:tc>
                  <a:txBody>
                    <a:bodyPr/>
                    <a:lstStyle/>
                    <a:p>
                      <a:pPr marL="151130">
                        <a:lnSpc>
                          <a:spcPts val="2300"/>
                        </a:lnSpc>
                      </a:pPr>
                      <a:r>
                        <a:rPr lang="zh-TW" sz="1600" kern="100" dirty="0">
                          <a:effectLst/>
                          <a:latin typeface="標楷體" panose="03000509000000000000" pitchFamily="65" charset="-120"/>
                          <a:ea typeface="標楷體" panose="03000509000000000000" pitchFamily="65" charset="-120"/>
                        </a:rPr>
                        <a:t>● 汽車玻璃</a:t>
                      </a:r>
                      <a:endParaRPr lang="zh-TW" sz="1600" kern="100" dirty="0">
                        <a:effectLst/>
                        <a:latin typeface="標楷體" panose="03000509000000000000" pitchFamily="65" charset="-120"/>
                        <a:ea typeface="標楷體" panose="03000509000000000000" pitchFamily="65" charset="-120"/>
                        <a:cs typeface="新細明體"/>
                      </a:endParaRPr>
                    </a:p>
                  </a:txBody>
                  <a:tcPr marL="60582" marR="60582" marT="0" marB="0" anchor="ctr"/>
                </a:tc>
                <a:extLst>
                  <a:ext uri="{0D108BD9-81ED-4DB2-BD59-A6C34878D82A}">
                    <a16:rowId xmlns:a16="http://schemas.microsoft.com/office/drawing/2014/main" xmlns="" val="10006"/>
                  </a:ext>
                </a:extLst>
              </a:tr>
            </a:tbl>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2">
            <a:extLst>
              <a:ext uri="{FF2B5EF4-FFF2-40B4-BE49-F238E27FC236}">
                <a16:creationId xmlns:a16="http://schemas.microsoft.com/office/drawing/2014/main" xmlns="" id="{34C8A669-9B1F-478D-B62C-0A5F6F53E79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C3415171-94A5-4C66-B877-AD83259C4D21}" type="slidenum">
              <a:rPr lang="zh-TW" altLang="en-US" sz="1200">
                <a:solidFill>
                  <a:schemeClr val="tx2"/>
                </a:solidFill>
                <a:latin typeface="Times New Roman" panose="02020603050405020304" pitchFamily="18" charset="0"/>
                <a:ea typeface="新細明體" panose="02020500000000000000" pitchFamily="18" charset="-120"/>
              </a:rPr>
              <a:pPr eaLnBrk="1" hangingPunct="1">
                <a:spcBef>
                  <a:spcPct val="0"/>
                </a:spcBef>
                <a:spcAft>
                  <a:spcPct val="0"/>
                </a:spcAft>
                <a:buClrTx/>
                <a:buSzTx/>
                <a:buFontTx/>
                <a:buNone/>
              </a:pPr>
              <a:t>11</a:t>
            </a:fld>
            <a:endParaRPr lang="zh-TW" altLang="en-US" sz="1200">
              <a:solidFill>
                <a:schemeClr val="tx2"/>
              </a:solidFill>
              <a:latin typeface="Times New Roman" panose="02020603050405020304" pitchFamily="18" charset="0"/>
              <a:ea typeface="新細明體" panose="02020500000000000000" pitchFamily="18" charset="-120"/>
            </a:endParaRPr>
          </a:p>
        </p:txBody>
      </p:sp>
      <p:sp>
        <p:nvSpPr>
          <p:cNvPr id="4" name="標題 1">
            <a:extLst>
              <a:ext uri="{FF2B5EF4-FFF2-40B4-BE49-F238E27FC236}">
                <a16:creationId xmlns:a16="http://schemas.microsoft.com/office/drawing/2014/main" xmlns="" id="{3AB25E14-C23B-49DE-8F6C-1082130DDDA8}"/>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zh-TW" altLang="en-US" dirty="0"/>
              <a:t>綠色產品</a:t>
            </a:r>
            <a:endParaRPr altLang="en-US" dirty="0"/>
          </a:p>
        </p:txBody>
      </p:sp>
      <p:graphicFrame>
        <p:nvGraphicFramePr>
          <p:cNvPr id="6" name="物件 5"/>
          <p:cNvGraphicFramePr>
            <a:graphicFrameLocks noChangeAspect="1"/>
          </p:cNvGraphicFramePr>
          <p:nvPr>
            <p:extLst>
              <p:ext uri="{D42A27DB-BD31-4B8C-83A1-F6EECF244321}">
                <p14:modId xmlns:p14="http://schemas.microsoft.com/office/powerpoint/2010/main" val="459556427"/>
              </p:ext>
            </p:extLst>
          </p:nvPr>
        </p:nvGraphicFramePr>
        <p:xfrm>
          <a:off x="395536" y="1268760"/>
          <a:ext cx="9457073" cy="4692798"/>
        </p:xfrm>
        <a:graphic>
          <a:graphicData uri="http://schemas.openxmlformats.org/presentationml/2006/ole">
            <mc:AlternateContent xmlns:mc="http://schemas.openxmlformats.org/markup-compatibility/2006">
              <mc:Choice xmlns:v="urn:schemas-microsoft-com:vml" Requires="v">
                <p:oleObj spid="_x0000_s7200" name="文件" r:id="rId3" imgW="6720759" imgH="3335227" progId="Word.Document.12">
                  <p:embed/>
                </p:oleObj>
              </mc:Choice>
              <mc:Fallback>
                <p:oleObj name="文件" r:id="rId3" imgW="6720759" imgH="3335227" progId="Word.Document.12">
                  <p:embed/>
                  <p:pic>
                    <p:nvPicPr>
                      <p:cNvPr id="0" name=""/>
                      <p:cNvPicPr/>
                      <p:nvPr/>
                    </p:nvPicPr>
                    <p:blipFill>
                      <a:blip r:embed="rId4"/>
                      <a:stretch>
                        <a:fillRect/>
                      </a:stretch>
                    </p:blipFill>
                    <p:spPr>
                      <a:xfrm>
                        <a:off x="395536" y="1268760"/>
                        <a:ext cx="9457073" cy="4692798"/>
                      </a:xfrm>
                      <a:prstGeom prst="rect">
                        <a:avLst/>
                      </a:prstGeom>
                    </p:spPr>
                  </p:pic>
                </p:oleObj>
              </mc:Fallback>
            </mc:AlternateContent>
          </a:graphicData>
        </a:graphic>
      </p:graphicFrame>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xmlns="" id="{2B9CB34A-58C8-483B-8A63-CA89F7D710D0}"/>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dirty="0" err="1"/>
              <a:t>產品介紹</a:t>
            </a:r>
            <a:endParaRPr altLang="en-US" dirty="0"/>
          </a:p>
        </p:txBody>
      </p:sp>
      <p:sp>
        <p:nvSpPr>
          <p:cNvPr id="20483" name="投影片編號版面配置區 2">
            <a:extLst>
              <a:ext uri="{FF2B5EF4-FFF2-40B4-BE49-F238E27FC236}">
                <a16:creationId xmlns:a16="http://schemas.microsoft.com/office/drawing/2014/main" xmlns="" id="{1E2DF835-1994-4A9D-99B4-862650648C2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ACDFA95E-5B17-4526-A95F-281AF12F19EA}"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12</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DBA586FD-C1AA-4108-9B13-475739D8F381}"/>
              </a:ext>
            </a:extLst>
          </p:cNvPr>
          <p:cNvSpPr/>
          <p:nvPr/>
        </p:nvSpPr>
        <p:spPr>
          <a:xfrm>
            <a:off x="468313" y="981075"/>
            <a:ext cx="8351837" cy="2336537"/>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eaLnBrk="1" hangingPunct="1">
              <a:spcBef>
                <a:spcPts val="1200"/>
              </a:spcBef>
              <a:spcAft>
                <a:spcPts val="600"/>
              </a:spcAft>
            </a:pPr>
            <a:r>
              <a:rPr kumimoji="0" lang="zh-TW" altLang="zh-TW" sz="2000" b="1" dirty="0">
                <a:solidFill>
                  <a:srgbClr val="007EEA"/>
                </a:solidFill>
                <a:latin typeface="標楷體" panose="03000509000000000000" pitchFamily="65" charset="-120"/>
                <a:ea typeface="標楷體" panose="03000509000000000000" pitchFamily="65" charset="-120"/>
                <a:cs typeface="Times New Roman" panose="02020603050405020304" pitchFamily="18" charset="0"/>
              </a:rPr>
              <a:t>平板玻璃</a:t>
            </a:r>
            <a:endParaRPr kumimoji="0" lang="zh-TW" altLang="zh-TW" sz="2000" dirty="0">
              <a:solidFill>
                <a:srgbClr val="007EEA"/>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hangingPunct="1">
              <a:lnSpc>
                <a:spcPts val="192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台玻的平板玻璃全產品</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通過歐盟</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CE</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，美國</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ANSI</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，台灣</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CNS</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等相關規範。我們生產平板銀鏡使用先進的無鉛銅製程，避免重金屬污染傷害下游商品。同時我們積極推廣熱浸處理強化玻璃應用，使其即便破裂，也會成為小碎片減少傷害。膠合玻璃因中間夾著強韌而富粘著力的中間膜，不易受衝擊而被貫穿，破損後玻璃片不易飛散，因此比其他種類玻璃具較高之耐震性、防盜性、防爆性、防彈性。複層、鍍膜、真空等節能玻璃其優異的隔熱效果，能降低室內、外的熱交換，進而減低室內製冷、空調設備的能源消耗</a:t>
            </a:r>
            <a:r>
              <a:rPr kumimoji="0"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eaLnBrk="1" hangingPunct="1">
              <a:lnSpc>
                <a:spcPts val="1920"/>
              </a:lnSpc>
              <a:spcBef>
                <a:spcPts val="1200"/>
              </a:spcBef>
            </a:pPr>
            <a:r>
              <a:rPr kumimoji="0" lang="zh-TW" altLang="en-US" sz="2000" b="1" dirty="0" smtClean="0">
                <a:solidFill>
                  <a:srgbClr val="007EEA"/>
                </a:solidFill>
                <a:latin typeface="標楷體" panose="03000509000000000000" pitchFamily="65" charset="-120"/>
                <a:ea typeface="標楷體" panose="03000509000000000000" pitchFamily="65" charset="-120"/>
                <a:cs typeface="Times New Roman" panose="02020603050405020304" pitchFamily="18" charset="0"/>
              </a:rPr>
              <a:t>技術合作</a:t>
            </a:r>
            <a:endParaRPr kumimoji="0" lang="zh-TW" altLang="zh-TW" sz="2000" dirty="0">
              <a:solidFill>
                <a:srgbClr val="007EEA"/>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21" name="圖片 21"/>
          <p:cNvPicPr>
            <a:picLocks noChangeAspect="1" noChangeArrowheads="1"/>
          </p:cNvPicPr>
          <p:nvPr/>
        </p:nvPicPr>
        <p:blipFill rotWithShape="1">
          <a:blip r:embed="rId2">
            <a:extLst>
              <a:ext uri="{28A0092B-C50C-407E-A947-70E740481C1C}">
                <a14:useLocalDpi xmlns:a14="http://schemas.microsoft.com/office/drawing/2010/main" val="0"/>
              </a:ext>
            </a:extLst>
          </a:blip>
          <a:srcRect t="8306" r="1521" b="5569"/>
          <a:stretch/>
        </p:blipFill>
        <p:spPr bwMode="auto">
          <a:xfrm>
            <a:off x="587718" y="3244730"/>
            <a:ext cx="7584682" cy="2992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xmlns="" id="{71168FF7-5895-432D-AE77-F80F4C389622}"/>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dirty="0" err="1"/>
              <a:t>產品介紹</a:t>
            </a:r>
            <a:endParaRPr altLang="en-US" dirty="0"/>
          </a:p>
        </p:txBody>
      </p:sp>
      <p:sp>
        <p:nvSpPr>
          <p:cNvPr id="21507" name="投影片編號版面配置區 2">
            <a:extLst>
              <a:ext uri="{FF2B5EF4-FFF2-40B4-BE49-F238E27FC236}">
                <a16:creationId xmlns:a16="http://schemas.microsoft.com/office/drawing/2014/main" xmlns="" id="{54570213-5AA6-4367-8D89-669D9BD6ED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FDFCEA52-F9A8-4B78-BC01-B5548A806FAC}"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13</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5" name="矩形 4">
            <a:extLst>
              <a:ext uri="{FF2B5EF4-FFF2-40B4-BE49-F238E27FC236}">
                <a16:creationId xmlns:a16="http://schemas.microsoft.com/office/drawing/2014/main" xmlns="" id="{BBAABBCA-FD48-4537-ADF5-4818F9774EFC}"/>
              </a:ext>
            </a:extLst>
          </p:cNvPr>
          <p:cNvSpPr/>
          <p:nvPr/>
        </p:nvSpPr>
        <p:spPr>
          <a:xfrm>
            <a:off x="395288" y="908050"/>
            <a:ext cx="8208962" cy="4888518"/>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eaLnBrk="1" hangingPunct="1">
              <a:spcBef>
                <a:spcPts val="1200"/>
              </a:spcBef>
              <a:spcAft>
                <a:spcPts val="1200"/>
              </a:spcAft>
            </a:pPr>
            <a:r>
              <a:rPr kumimoji="0" lang="zh-TW" altLang="zh-TW" sz="2000" b="1" dirty="0">
                <a:solidFill>
                  <a:srgbClr val="007EEA"/>
                </a:solidFill>
                <a:latin typeface="標楷體" panose="03000509000000000000" pitchFamily="65" charset="-120"/>
                <a:ea typeface="標楷體" panose="03000509000000000000" pitchFamily="65" charset="-120"/>
                <a:cs typeface="Times New Roman" panose="02020603050405020304" pitchFamily="18" charset="0"/>
              </a:rPr>
              <a:t>綠色產品 — 平板玻璃類</a:t>
            </a:r>
            <a:endParaRPr kumimoji="0" lang="zh-TW" altLang="zh-TW" sz="2000" dirty="0">
              <a:solidFill>
                <a:srgbClr val="007EEA"/>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a:lnSpc>
                <a:spcPts val="26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新世代節能玻璃產品</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玻璃，既能有效阻絕太陽光中的熱輻射線，又能保持良好的透光率，解決了採光與隔熱的矛盾，同時亦可有效大幅節省空調耗能；台玻</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玻璃產品，具有</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CNS12681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國家標準及</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ISO 9001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國際品保認證，且具有美國複層玻璃協會</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IGCC</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的品質認證，目前已被廣泛應用在為建築物上。</a:t>
            </a:r>
          </a:p>
          <a:p>
            <a:pPr algn="just" eaLnBrk="1">
              <a:lnSpc>
                <a:spcPts val="26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台玻集團採用最先進的鍍膜技術研發出無銀</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 (JN88)</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，和一般</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 </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鍍膜相比，</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JN88</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膜層結構中不再含有一般</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鍍膜的特徵材料</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金屬銀，其所採用的是硬質半導體奈米材料膜，仍保持很低的表面輻射率，在具有優異保溫性能的同時，膜層所擁的高硬度、耐磨性、抗氧化性，能暴露在空氣中使用而不會有氧化及膜層變質問題。</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JN88</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的誕生更增加了離線</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玻璃的多元應用性。</a:t>
            </a:r>
          </a:p>
          <a:p>
            <a:pPr algn="just" eaLnBrk="1">
              <a:lnSpc>
                <a:spcPts val="26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在室內面採用</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JN88</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不僅能保證產品性能的穩定性，更顯著降低膠合玻璃及單片玻璃之熱傳導係數，有效降低能源耗損，提昇建築物節能效果及價值。採用雙</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複層後，使單腔複層玻璃的</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U</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值接近雙腔複層玻璃，直接降低幕牆玻璃成本，也減輕了幕牆對建築整體的負載，對於建築物能耗提升、投資成本降低有顯著的效益。</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10098D3D-3D0A-4C90-866E-E344DB6D4D09}" type="slidenum">
              <a:rPr lang="zh-TW" altLang="en-US" smtClean="0"/>
              <a:pPr/>
              <a:t>14</a:t>
            </a:fld>
            <a:endParaRPr lang="zh-TW" altLang="en-US"/>
          </a:p>
        </p:txBody>
      </p:sp>
      <p:sp>
        <p:nvSpPr>
          <p:cNvPr id="4" name="標題 1">
            <a:extLst>
              <a:ext uri="{FF2B5EF4-FFF2-40B4-BE49-F238E27FC236}">
                <a16:creationId xmlns:a16="http://schemas.microsoft.com/office/drawing/2014/main" xmlns="" id="{71168FF7-5895-432D-AE77-F80F4C389622}"/>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dirty="0" err="1"/>
              <a:t>產品介紹</a:t>
            </a:r>
            <a:endParaRPr altLang="en-US" dirty="0"/>
          </a:p>
        </p:txBody>
      </p:sp>
      <p:pic>
        <p:nvPicPr>
          <p:cNvPr id="5" name="圖片 13" descr="C:\Users\TP101463\Desktop\CSR\2016CSR\指標文字資料\LOW-E玻璃圖.jpg">
            <a:extLst>
              <a:ext uri="{FF2B5EF4-FFF2-40B4-BE49-F238E27FC236}">
                <a16:creationId xmlns:a16="http://schemas.microsoft.com/office/drawing/2014/main" xmlns="" id="{94FCDC69-2C01-4120-9A53-0610A7ABE7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459187"/>
            <a:ext cx="7416824"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01474" y="836712"/>
            <a:ext cx="8274982" cy="2554545"/>
          </a:xfrm>
          <a:prstGeom prst="rect">
            <a:avLst/>
          </a:prstGeom>
        </p:spPr>
        <p:txBody>
          <a:bodyPr wrap="square">
            <a:spAutoFit/>
          </a:bodyPr>
          <a:lstStyle/>
          <a:p>
            <a:pPr>
              <a:lnSpc>
                <a:spcPts val="2400"/>
              </a:lnSpc>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何謂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Low-E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低輻射</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玻璃</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p>
          <a:p>
            <a:pPr>
              <a:lnSpc>
                <a:spcPts val="2400"/>
              </a:lnSpc>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 (Low-Emissivity</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；低輻射</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玻璃是減低日照熱能的最好建材玻璃選擇，可反射大多數紫外線與紅外線，防止室內溫度因日照而上升，達成節能減碳的環保目標。</a:t>
            </a:r>
          </a:p>
          <a:p>
            <a:pPr>
              <a:lnSpc>
                <a:spcPts val="2400"/>
              </a:lnSpc>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由於太陽熱輻射主要有紫外線、可視光及近紅外線。當太陽熱輻射照射玻璃，由玻璃再將熱輻射散發出去的能力，稱為輻射率</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(emissivity</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ε</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註，當輻射率</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(ε</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愈低其隔熱性愈好</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Low-E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玻璃，即是利用玻璃上的鍍膜層，阻擋太陽的熱輻射。根據大陸</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GB</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規定，輻射率</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(ε</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值</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0.25</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以下的鍍膜玻璃，才能稱為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Low-E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a:t>
            </a:r>
          </a:p>
        </p:txBody>
      </p:sp>
    </p:spTree>
    <p:extLst>
      <p:ext uri="{BB962C8B-B14F-4D97-AF65-F5344CB8AC3E}">
        <p14:creationId xmlns:p14="http://schemas.microsoft.com/office/powerpoint/2010/main" val="171244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產品介紹</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15</a:t>
            </a:fld>
            <a:endParaRPr lang="zh-TW" alt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82"/>
          <a:stretch/>
        </p:blipFill>
        <p:spPr bwMode="auto">
          <a:xfrm>
            <a:off x="911373" y="1340768"/>
            <a:ext cx="6684963" cy="158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xmlns="" id="{DBA586FD-C1AA-4108-9B13-475739D8F381}"/>
              </a:ext>
            </a:extLst>
          </p:cNvPr>
          <p:cNvSpPr/>
          <p:nvPr/>
        </p:nvSpPr>
        <p:spPr>
          <a:xfrm>
            <a:off x="468313" y="981075"/>
            <a:ext cx="8351837" cy="336374"/>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algn="just" eaLnBrk="1" hangingPunct="1">
              <a:lnSpc>
                <a:spcPts val="1920"/>
              </a:lnSpc>
              <a:spcBef>
                <a:spcPts val="1200"/>
              </a:spcBef>
            </a:pPr>
            <a:r>
              <a:rPr kumimoji="0" lang="zh-TW" altLang="en-US" sz="2000" b="1" dirty="0" smtClean="0">
                <a:solidFill>
                  <a:srgbClr val="007EEA"/>
                </a:solidFill>
                <a:latin typeface="標楷體" panose="03000509000000000000" pitchFamily="65" charset="-120"/>
                <a:ea typeface="標楷體" panose="03000509000000000000" pitchFamily="65" charset="-120"/>
                <a:cs typeface="Times New Roman" panose="02020603050405020304" pitchFamily="18" charset="0"/>
              </a:rPr>
              <a:t>平板玻璃相關認證</a:t>
            </a:r>
            <a:endParaRPr kumimoji="0" lang="zh-TW" altLang="zh-TW" sz="2000" dirty="0">
              <a:solidFill>
                <a:srgbClr val="007EEA"/>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239" name="圖片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24944"/>
            <a:ext cx="2952328" cy="316262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82091"/>
            <a:ext cx="723600" cy="69426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xmlns="" id="{DBA586FD-C1AA-4108-9B13-475739D8F381}"/>
              </a:ext>
            </a:extLst>
          </p:cNvPr>
          <p:cNvSpPr/>
          <p:nvPr/>
        </p:nvSpPr>
        <p:spPr>
          <a:xfrm>
            <a:off x="4860032" y="4675123"/>
            <a:ext cx="2880320" cy="335989"/>
          </a:xfrm>
          <a:prstGeom prst="rect">
            <a:avLst/>
          </a:prstGeom>
        </p:spPr>
        <p:txBody>
          <a:bodyPr wrap="square">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algn="just" eaLnBrk="1" hangingPunct="1">
              <a:lnSpc>
                <a:spcPts val="1920"/>
              </a:lnSpc>
              <a:spcBef>
                <a:spcPts val="1200"/>
              </a:spcBef>
            </a:pPr>
            <a:r>
              <a:rPr kumimoji="0" lang="zh-TW" altLang="en-US" sz="14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更多平板玻璃介紹請掃描</a:t>
            </a:r>
            <a:r>
              <a:rPr kumimoji="0" lang="en-US" altLang="zh-TW" sz="1400"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QR Code</a:t>
            </a:r>
            <a:endParaRPr kumimoji="0" lang="zh-TW" altLang="zh-TW"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5362" name="圖片 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436" y="3713177"/>
            <a:ext cx="7239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1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xmlns="" id="{E0821F41-5513-42A9-98B5-A2BCDECCFB65}"/>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產品介紹</a:t>
            </a:r>
          </a:p>
        </p:txBody>
      </p:sp>
      <p:sp>
        <p:nvSpPr>
          <p:cNvPr id="22531" name="投影片編號版面配置區 2">
            <a:extLst>
              <a:ext uri="{FF2B5EF4-FFF2-40B4-BE49-F238E27FC236}">
                <a16:creationId xmlns:a16="http://schemas.microsoft.com/office/drawing/2014/main" xmlns="" id="{B31834D4-BA56-4169-AB28-EF5CED50A12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1B566133-6847-4525-AA45-35F3B8AE1619}"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16</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84D9F813-568A-41CF-9ED2-1CC63843E51C}"/>
              </a:ext>
            </a:extLst>
          </p:cNvPr>
          <p:cNvSpPr/>
          <p:nvPr/>
        </p:nvSpPr>
        <p:spPr>
          <a:xfrm>
            <a:off x="468313" y="1166813"/>
            <a:ext cx="8351837" cy="5042406"/>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algn="just" eaLnBrk="1" hangingPunct="1">
              <a:spcBef>
                <a:spcPts val="1200"/>
              </a:spcBef>
              <a:spcAft>
                <a:spcPts val="1200"/>
              </a:spcAft>
            </a:pPr>
            <a:r>
              <a:rPr kumimoji="0" lang="zh-TW" altLang="zh-TW" sz="2000" b="1" dirty="0">
                <a:solidFill>
                  <a:srgbClr val="007EEA"/>
                </a:solidFill>
                <a:latin typeface="標楷體" panose="03000509000000000000" pitchFamily="65" charset="-120"/>
                <a:ea typeface="標楷體" panose="03000509000000000000" pitchFamily="65" charset="-120"/>
                <a:cs typeface="Times New Roman" panose="02020603050405020304" pitchFamily="18" charset="0"/>
              </a:rPr>
              <a:t>玻璃纖維</a:t>
            </a:r>
            <a:endParaRPr kumimoji="0" lang="zh-TW" altLang="zh-TW" sz="2000" dirty="0">
              <a:solidFill>
                <a:srgbClr val="007EEA"/>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a:lnSpc>
                <a:spcPts val="25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相較金屬支撐材料，玻璃纖維有極佳的耐腐蝕耐候性，同時具有低成本，高強度</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重量比優勢，使用壽命更長。玻璃纖維布依其織造結構及特性的不同，其產品非常多元、多樣化，亦被廣泛地運用於保溫、隔熱、防火及材料補強等用途。</a:t>
            </a:r>
          </a:p>
          <a:p>
            <a:pPr algn="just" eaLnBrk="1">
              <a:lnSpc>
                <a:spcPts val="25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全產品</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符合</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RoHS</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及</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REACH</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規範。應用於食品接觸部分，依照客戶需求的不同申請各國認證，目前共有</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產品符合美國</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FDA</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法規，</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8</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產品通過歐盟</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EU 10/2011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及德國飲用水</a:t>
            </a:r>
            <a:r>
              <a:rPr kumimoji="0"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BfR</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認證，以及</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產品符合法國飲用水</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CAS</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要求。產品的品質符合</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CNS</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國家標準，依不同客戶要求，於標籤上標註正字標記。玻璃纖維布、玻璃纖維紗包裝標籤，均標註符合</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RoHS</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p>
          <a:p>
            <a:pPr algn="just" eaLnBrk="1">
              <a:lnSpc>
                <a:spcPts val="25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隨著</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5G</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時代在</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年來臨，全球資訊傳輸進入高頻高速時代。網通設備用印刷電路板</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(PCB)</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，必須使用低介電</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 DK)</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材料，才能有效達到</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5G</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高頻高速的性能要求。台玻繼美、日後，成為第</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家成功開發出用於高階</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PCB</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之</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 DK</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玻璃纖維布之廠商，並經國內外終端大廠認證，開始應用於</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5G</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設備。但受到</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年心冠肺炎爆發影響，</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5G</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爆發期延後，但隨著各國</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5G</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建置持續進行，越來越多車廠投入電動車生產，預期</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年玻璃纖維布需求將進入快速成長期，台玻也將持續配合客戶需求，增加</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Low DK</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、超薄布生產，並持續開發更薄、附加價值更高之產品。</a:t>
            </a:r>
            <a:endPar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產品介紹</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17</a:t>
            </a:fld>
            <a:endParaRPr lang="zh-TW" altLang="en-US"/>
          </a:p>
        </p:txBody>
      </p:sp>
      <p:sp>
        <p:nvSpPr>
          <p:cNvPr id="5"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6" name="群組 754313680"/>
          <p:cNvGrpSpPr>
            <a:grpSpLocks/>
          </p:cNvGrpSpPr>
          <p:nvPr/>
        </p:nvGrpSpPr>
        <p:grpSpPr bwMode="auto">
          <a:xfrm>
            <a:off x="640147" y="2131026"/>
            <a:ext cx="7047090" cy="3695779"/>
            <a:chOff x="0" y="3941"/>
            <a:chExt cx="53138" cy="29001"/>
          </a:xfrm>
        </p:grpSpPr>
        <p:sp>
          <p:nvSpPr>
            <p:cNvPr id="7" name="矩形 234"/>
            <p:cNvSpPr>
              <a:spLocks noChangeArrowheads="1"/>
            </p:cNvSpPr>
            <p:nvPr/>
          </p:nvSpPr>
          <p:spPr bwMode="auto">
            <a:xfrm>
              <a:off x="1956" y="3941"/>
              <a:ext cx="48540" cy="6795"/>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6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更多玻璃纖維介紹請掃描</a:t>
              </a:r>
              <a:r>
                <a:rPr kumimoji="1" lang="en-US" altLang="zh-TW" sz="16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QR Code:</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8" name="矩形 249"/>
            <p:cNvSpPr>
              <a:spLocks noChangeArrowheads="1"/>
            </p:cNvSpPr>
            <p:nvPr/>
          </p:nvSpPr>
          <p:spPr bwMode="auto">
            <a:xfrm>
              <a:off x="34316" y="19794"/>
              <a:ext cx="18822" cy="8077"/>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3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直捲紗束、併股紗束</a:t>
              </a:r>
              <a:endParaRPr kumimoji="1" lang="zh-TW" altLang="zh-TW" sz="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zh-TW" sz="13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編紗束、切股毡、切股</a:t>
              </a: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247" name="圖片 2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5"/>
              <a:ext cx="32232" cy="21647"/>
            </a:xfrm>
            <a:prstGeom prst="rect">
              <a:avLst/>
            </a:prstGeom>
            <a:noFill/>
            <a:extLst>
              <a:ext uri="{909E8E84-426E-40DD-AFC4-6F175D3DCCD1}">
                <a14:hiddenFill xmlns:a14="http://schemas.microsoft.com/office/drawing/2010/main">
                  <a:solidFill>
                    <a:srgbClr val="FFFFFF"/>
                  </a:solidFill>
                </a14:hiddenFill>
              </a:ext>
            </a:extLst>
          </p:spPr>
        </p:pic>
        <p:pic>
          <p:nvPicPr>
            <p:cNvPr id="235" name="圖片 2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8" y="4769"/>
              <a:ext cx="5546" cy="540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11"/>
          <p:cNvSpPr>
            <a:spLocks noChangeArrowheads="1"/>
          </p:cNvSpPr>
          <p:nvPr/>
        </p:nvSpPr>
        <p:spPr bwMode="auto">
          <a:xfrm>
            <a:off x="0" y="3751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31788">
              <a:defRPr kumimoji="1">
                <a:solidFill>
                  <a:schemeClr val="tx1"/>
                </a:solidFill>
                <a:latin typeface="Arial" pitchFamily="34" charset="0"/>
                <a:ea typeface="新細明體" pitchFamily="18" charset="-120"/>
                <a:cs typeface="新細明體" pitchFamily="18" charset="-120"/>
              </a:defRPr>
            </a:lvl1pPr>
            <a:lvl2pPr>
              <a:defRPr kumimoji="1">
                <a:solidFill>
                  <a:schemeClr val="tx1"/>
                </a:solidFill>
                <a:latin typeface="Arial" pitchFamily="34" charset="0"/>
                <a:ea typeface="新細明體" pitchFamily="18" charset="-120"/>
                <a:cs typeface="新細明體" pitchFamily="18" charset="-120"/>
              </a:defRPr>
            </a:lvl2pPr>
            <a:lvl3pPr>
              <a:defRPr kumimoji="1">
                <a:solidFill>
                  <a:schemeClr val="tx1"/>
                </a:solidFill>
                <a:latin typeface="Arial" pitchFamily="34" charset="0"/>
                <a:ea typeface="新細明體" pitchFamily="18" charset="-120"/>
                <a:cs typeface="新細明體" pitchFamily="18" charset="-120"/>
              </a:defRPr>
            </a:lvl3pPr>
            <a:lvl4pPr>
              <a:defRPr kumimoji="1">
                <a:solidFill>
                  <a:schemeClr val="tx1"/>
                </a:solidFill>
                <a:latin typeface="Arial" pitchFamily="34" charset="0"/>
                <a:ea typeface="新細明體" pitchFamily="18" charset="-120"/>
                <a:cs typeface="新細明體" pitchFamily="18" charset="-120"/>
              </a:defRPr>
            </a:lvl4pPr>
            <a:lvl5pPr>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331788"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6386" name="Picture 2" descr="ch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049" y="2132856"/>
            <a:ext cx="852032" cy="85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物件 3"/>
          <p:cNvGraphicFramePr>
            <a:graphicFrameLocks noChangeAspect="1"/>
          </p:cNvGraphicFramePr>
          <p:nvPr>
            <p:extLst>
              <p:ext uri="{D42A27DB-BD31-4B8C-83A1-F6EECF244321}">
                <p14:modId xmlns:p14="http://schemas.microsoft.com/office/powerpoint/2010/main" val="1557403120"/>
              </p:ext>
            </p:extLst>
          </p:nvPr>
        </p:nvGraphicFramePr>
        <p:xfrm>
          <a:off x="928179" y="1196753"/>
          <a:ext cx="6164101" cy="936103"/>
        </p:xfrm>
        <a:graphic>
          <a:graphicData uri="http://schemas.openxmlformats.org/presentationml/2006/ole">
            <mc:AlternateContent xmlns:mc="http://schemas.openxmlformats.org/markup-compatibility/2006">
              <mc:Choice xmlns:v="urn:schemas-microsoft-com:vml" Requires="v">
                <p:oleObj spid="_x0000_s13316" name="文件" r:id="rId6" imgW="6403549" imgH="1307685" progId="Word.Document.12">
                  <p:embed/>
                </p:oleObj>
              </mc:Choice>
              <mc:Fallback>
                <p:oleObj name="文件" r:id="rId6" imgW="6403549" imgH="1307685" progId="Word.Document.12">
                  <p:embed/>
                  <p:pic>
                    <p:nvPicPr>
                      <p:cNvPr id="0" name="物件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79" y="1196753"/>
                        <a:ext cx="6164101" cy="9361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7177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xmlns="" id="{DA04F624-4076-4AFF-BDAD-2D871C6C4F6D}"/>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dirty="0" err="1"/>
              <a:t>產品介紹</a:t>
            </a:r>
            <a:endParaRPr altLang="en-US" dirty="0"/>
          </a:p>
        </p:txBody>
      </p:sp>
      <p:sp>
        <p:nvSpPr>
          <p:cNvPr id="23555" name="投影片編號版面配置區 2">
            <a:extLst>
              <a:ext uri="{FF2B5EF4-FFF2-40B4-BE49-F238E27FC236}">
                <a16:creationId xmlns:a16="http://schemas.microsoft.com/office/drawing/2014/main" xmlns="" id="{0A2325FD-2C9C-4CFD-B9C5-D6E82CA1D22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629F8239-12CA-47E0-91E6-2142A23B08F2}"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18</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2CAA73E6-106B-499F-AAB8-8720C8FCAE50}"/>
              </a:ext>
            </a:extLst>
          </p:cNvPr>
          <p:cNvSpPr/>
          <p:nvPr/>
        </p:nvSpPr>
        <p:spPr>
          <a:xfrm>
            <a:off x="468313" y="1166813"/>
            <a:ext cx="8280400" cy="4067780"/>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eaLnBrk="1" hangingPunct="1">
              <a:spcBef>
                <a:spcPts val="0"/>
              </a:spcBef>
              <a:spcAft>
                <a:spcPts val="0"/>
              </a:spcAft>
            </a:pPr>
            <a:r>
              <a:rPr kumimoji="0" lang="zh-TW" altLang="zh-TW" sz="2000" b="1" dirty="0">
                <a:solidFill>
                  <a:srgbClr val="007EEA"/>
                </a:solidFill>
                <a:latin typeface="標楷體" panose="03000509000000000000" pitchFamily="65" charset="-120"/>
                <a:ea typeface="標楷體" panose="03000509000000000000" pitchFamily="65" charset="-120"/>
              </a:rPr>
              <a:t>玻璃</a:t>
            </a:r>
            <a:r>
              <a:rPr kumimoji="0" lang="zh-TW" altLang="en-US" sz="2000" b="1" dirty="0">
                <a:solidFill>
                  <a:srgbClr val="007EEA"/>
                </a:solidFill>
                <a:latin typeface="標楷體" panose="03000509000000000000" pitchFamily="65" charset="-120"/>
                <a:ea typeface="標楷體" panose="03000509000000000000" pitchFamily="65" charset="-120"/>
              </a:rPr>
              <a:t>器皿</a:t>
            </a:r>
            <a:endParaRPr kumimoji="0" lang="zh-TW" altLang="zh-TW" sz="2000" dirty="0">
              <a:solidFill>
                <a:srgbClr val="007EEA"/>
              </a:solidFill>
              <a:latin typeface="標楷體" panose="03000509000000000000" pitchFamily="65" charset="-120"/>
              <a:ea typeface="標楷體" panose="03000509000000000000" pitchFamily="65" charset="-120"/>
            </a:endParaRPr>
          </a:p>
          <a:p>
            <a:pPr algn="just" eaLnBrk="1" hangingPunct="1">
              <a:lnSpc>
                <a:spcPts val="26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玻璃容器的絕佳透明度，能讓產品表現出真實色彩；且其易於封蓋、長時間保存以及可直接微波加熱的優點，是現代人生活不可或缺的產品。容食玻璃產品之工廠全數通過</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ISO9001</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品質管理系統及</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FSSC 22000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食品安全相關認證，全產品</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符合台灣食品器具容器包裝衛生標準，因應客戶要求亦可提供通過</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RoHS</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及</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REACH</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規範產品。耐熱產品系列，奶瓶</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100%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通過歐盟最新</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EN 14350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檢測，咖啡壺可依客戶需求於外箱標記耐熱溫差範圍。</a:t>
            </a:r>
          </a:p>
          <a:p>
            <a:pPr algn="just" eaLnBrk="1" hangingPunct="1">
              <a:lnSpc>
                <a:spcPts val="2600"/>
              </a:lnSpc>
            </a:pP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2019</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年，我們全力開發高單價異型瓶市場，耐熱容器持續深化奶瓶市場及拓展新客戶。台玻亦成立回收玻璃處理中心，將資源回收玻璃清洗再利用，並定期送樣</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SGS</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驗證鉛含量；此外，我們於廠內下腳料碎玻璃，也透過金屬探測器檢驗後回收再利用。對銷售後客戶碎玻璃之產出回收部份，則與春池玻璃合作，回收銷售至中、下游玻璃工廠的碎玻璃，清洗並以金屬探測器檢驗後去除多數不鏽鋼、鋁、銅、錫等金屬污染物，提升生產品質。</a:t>
            </a:r>
            <a:r>
              <a:rPr kumimoji="0"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平均回收再利用率達</a:t>
            </a:r>
            <a:r>
              <a:rPr kumimoji="0"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54.92%</a:t>
            </a:r>
            <a:r>
              <a:rPr kumimoji="0"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，持續提升再利用率。</a:t>
            </a:r>
            <a:endPar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229200"/>
            <a:ext cx="476726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fld id="{10098D3D-3D0A-4C90-866E-E344DB6D4D09}" type="slidenum">
              <a:rPr lang="zh-TW" altLang="en-US" smtClean="0"/>
              <a:pPr/>
              <a:t>19</a:t>
            </a:fld>
            <a:endParaRPr lang="zh-TW" altLang="en-US"/>
          </a:p>
        </p:txBody>
      </p:sp>
      <p:sp>
        <p:nvSpPr>
          <p:cNvPr id="4" name="標題 1">
            <a:extLst>
              <a:ext uri="{FF2B5EF4-FFF2-40B4-BE49-F238E27FC236}">
                <a16:creationId xmlns:a16="http://schemas.microsoft.com/office/drawing/2014/main" xmlns="" id="{DA04F624-4076-4AFF-BDAD-2D871C6C4F6D}"/>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dirty="0" err="1"/>
              <a:t>產品介紹</a:t>
            </a:r>
            <a:endParaRPr altLang="en-US" dirty="0"/>
          </a:p>
        </p:txBody>
      </p:sp>
      <p:sp>
        <p:nvSpPr>
          <p:cNvPr id="5" name="矩形 4"/>
          <p:cNvSpPr/>
          <p:nvPr/>
        </p:nvSpPr>
        <p:spPr>
          <a:xfrm>
            <a:off x="539552" y="980729"/>
            <a:ext cx="8280920" cy="2221121"/>
          </a:xfrm>
          <a:prstGeom prst="rect">
            <a:avLst/>
          </a:prstGeom>
        </p:spPr>
        <p:txBody>
          <a:bodyPr wrap="square">
            <a:spAutoFit/>
          </a:bodyPr>
          <a:lstStyle/>
          <a:p>
            <a:pPr>
              <a:spcBef>
                <a:spcPts val="1200"/>
              </a:spcBef>
              <a:spcAft>
                <a:spcPts val="1200"/>
              </a:spcAft>
            </a:pPr>
            <a:r>
              <a:rPr kumimoji="0" lang="zh-TW" altLang="en-US" sz="2000" b="1" dirty="0" smtClean="0">
                <a:solidFill>
                  <a:srgbClr val="007EEA"/>
                </a:solidFill>
                <a:latin typeface="標楷體" panose="03000509000000000000" pitchFamily="65" charset="-120"/>
                <a:ea typeface="標楷體" panose="03000509000000000000" pitchFamily="65" charset="-120"/>
              </a:rPr>
              <a:t>自</a:t>
            </a:r>
            <a:r>
              <a:rPr kumimoji="0" lang="zh-TW" altLang="en-US" sz="2000" b="1" dirty="0">
                <a:solidFill>
                  <a:srgbClr val="007EEA"/>
                </a:solidFill>
                <a:latin typeface="標楷體" panose="03000509000000000000" pitchFamily="65" charset="-120"/>
                <a:ea typeface="標楷體" panose="03000509000000000000" pitchFamily="65" charset="-120"/>
              </a:rPr>
              <a:t>有品牌</a:t>
            </a:r>
            <a:r>
              <a:rPr kumimoji="0" lang="en-US" altLang="zh-TW" sz="2000" b="1" dirty="0">
                <a:solidFill>
                  <a:srgbClr val="007EEA"/>
                </a:solidFill>
                <a:latin typeface="標楷體" panose="03000509000000000000" pitchFamily="65" charset="-120"/>
                <a:ea typeface="標楷體" panose="03000509000000000000" pitchFamily="65" charset="-120"/>
              </a:rPr>
              <a:t>-TG</a:t>
            </a:r>
          </a:p>
          <a:p>
            <a:pPr algn="just" hangingPunct="0">
              <a:lnSpc>
                <a:spcPts val="2600"/>
              </a:lnSpc>
            </a:pP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台玻生產容食器技術已達到國際知名品牌水準，創立自有品牌</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TG</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以注重生活品味的新族群為對象。為創造品牌形象、樹立產品風格，我們邀請國際設計大師深澤直人，將日本匠人的精神，融入其對台灣文化的觀察，用心感受人與人之間的關係，將台灣人給予他的真切感受，「親切」、「溫和」、「自然」融入</a:t>
            </a:r>
            <a:r>
              <a:rPr kumimoji="0"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設計，結合對台灣文化深入的觀察，使玻璃製品注入了新生命。</a:t>
            </a:r>
            <a:endParaRPr kumimoji="0"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329" y="4569095"/>
            <a:ext cx="201136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365102"/>
            <a:ext cx="21463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005064"/>
            <a:ext cx="242093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099743"/>
            <a:ext cx="65643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8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a:extLst>
              <a:ext uri="{FF2B5EF4-FFF2-40B4-BE49-F238E27FC236}">
                <a16:creationId xmlns:a16="http://schemas.microsoft.com/office/drawing/2014/main" xmlns="" id="{37BD54AE-A931-4983-AB51-8D162F4D2BBA}"/>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免責聲明</a:t>
            </a:r>
          </a:p>
        </p:txBody>
      </p:sp>
      <p:sp>
        <p:nvSpPr>
          <p:cNvPr id="10243" name="投影片編號版面配置區 2">
            <a:extLst>
              <a:ext uri="{FF2B5EF4-FFF2-40B4-BE49-F238E27FC236}">
                <a16:creationId xmlns:a16="http://schemas.microsoft.com/office/drawing/2014/main" xmlns="" id="{73039678-EB61-4718-8608-E1A8695E42F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125EA87C-8F6F-403C-8C26-E58C18F9F39A}" type="slidenum">
              <a:rPr lang="zh-TW" altLang="en-US" sz="1200">
                <a:solidFill>
                  <a:schemeClr val="tx2"/>
                </a:solidFill>
                <a:latin typeface="Times New Roman" panose="02020603050405020304" pitchFamily="18" charset="0"/>
                <a:ea typeface="標楷體" pitchFamily="65" charset="-120"/>
              </a:rPr>
              <a:pPr eaLnBrk="1" hangingPunct="1">
                <a:spcBef>
                  <a:spcPct val="0"/>
                </a:spcBef>
                <a:spcAft>
                  <a:spcPct val="0"/>
                </a:spcAft>
                <a:buClrTx/>
                <a:buSzTx/>
                <a:buFontTx/>
                <a:buNone/>
              </a:pPr>
              <a:t>2</a:t>
            </a:fld>
            <a:endParaRPr lang="zh-TW" altLang="en-US" sz="1200">
              <a:solidFill>
                <a:schemeClr val="tx2"/>
              </a:solidFill>
              <a:latin typeface="Times New Roman" panose="02020603050405020304" pitchFamily="18" charset="0"/>
              <a:ea typeface="標楷體" pitchFamily="65" charset="-120"/>
            </a:endParaRPr>
          </a:p>
        </p:txBody>
      </p:sp>
      <p:sp>
        <p:nvSpPr>
          <p:cNvPr id="4" name="矩形 3">
            <a:extLst>
              <a:ext uri="{FF2B5EF4-FFF2-40B4-BE49-F238E27FC236}">
                <a16:creationId xmlns:a16="http://schemas.microsoft.com/office/drawing/2014/main" xmlns="" id="{51163F5B-3826-4E8E-9A59-399423CEBA00}"/>
              </a:ext>
            </a:extLst>
          </p:cNvPr>
          <p:cNvSpPr/>
          <p:nvPr/>
        </p:nvSpPr>
        <p:spPr>
          <a:xfrm>
            <a:off x="468313" y="1311275"/>
            <a:ext cx="8207375" cy="4494213"/>
          </a:xfrm>
          <a:prstGeom prst="rect">
            <a:avLst/>
          </a:prstGeom>
        </p:spPr>
        <p:txBody>
          <a:bodyPr>
            <a:spAutoFit/>
          </a:bodyPr>
          <a:lstStyle>
            <a:lvl1pPr marL="285750" indent="-285750"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algn="just" eaLnBrk="1" hangingPunct="1">
              <a:buFont typeface="Wingdings" panose="05000000000000000000" pitchFamily="2" charset="2"/>
              <a:buChar char="Ø"/>
            </a:pPr>
            <a:r>
              <a:rPr kumimoji="0" lang="zh-TW" altLang="en-US" sz="2600">
                <a:latin typeface="標楷體" pitchFamily="65" charset="-120"/>
                <a:ea typeface="標楷體" pitchFamily="65" charset="-120"/>
              </a:rPr>
              <a:t>本簡報與同時發布之相關訊息，取自公司內部與外部資料，及對未來的展望，反映本公司迄今對未來的看法。對於這些看法在未來若有任何改變或調整時，本公司不負責隨時提醒或更新。 </a:t>
            </a:r>
            <a:endParaRPr kumimoji="0" lang="en-US" altLang="zh-TW" sz="2600">
              <a:latin typeface="標楷體" pitchFamily="65" charset="-120"/>
              <a:ea typeface="標楷體" pitchFamily="65" charset="-120"/>
            </a:endParaRPr>
          </a:p>
          <a:p>
            <a:pPr eaLnBrk="1" hangingPunct="1"/>
            <a:r>
              <a:rPr kumimoji="0" lang="zh-TW" altLang="en-US" sz="2600">
                <a:latin typeface="標楷體" pitchFamily="65" charset="-120"/>
                <a:ea typeface="標楷體" pitchFamily="65" charset="-120"/>
              </a:rPr>
              <a:t></a:t>
            </a:r>
            <a:endParaRPr kumimoji="0" lang="en-US" altLang="zh-TW" sz="2600">
              <a:latin typeface="標楷體" pitchFamily="65" charset="-120"/>
              <a:ea typeface="標楷體" pitchFamily="65" charset="-120"/>
            </a:endParaRPr>
          </a:p>
          <a:p>
            <a:pPr algn="just" eaLnBrk="1" hangingPunct="1">
              <a:buFont typeface="Wingdings" panose="05000000000000000000" pitchFamily="2" charset="2"/>
              <a:buChar char="Ø"/>
            </a:pPr>
            <a:r>
              <a:rPr kumimoji="0" lang="zh-TW" altLang="en-US" sz="2600">
                <a:latin typeface="標楷體" pitchFamily="65" charset="-120"/>
                <a:ea typeface="標楷體" pitchFamily="65" charset="-120"/>
                <a:cs typeface="Times New Roman" panose="02020603050405020304" pitchFamily="18" charset="0"/>
              </a:rPr>
              <a:t>本公司並未發布財務預測，簡報中有關公司的財務、業務或</a:t>
            </a:r>
            <a:r>
              <a:rPr kumimoji="0" lang="en-US" altLang="zh-TW" sz="2600">
                <a:latin typeface="標楷體" pitchFamily="65" charset="-120"/>
                <a:ea typeface="標楷體" pitchFamily="65" charset="-120"/>
                <a:cs typeface="Times New Roman" panose="02020603050405020304" pitchFamily="18" charset="0"/>
              </a:rPr>
              <a:t>Q&amp;A</a:t>
            </a:r>
            <a:r>
              <a:rPr kumimoji="0" lang="zh-TW" altLang="en-US" sz="2600">
                <a:latin typeface="標楷體" pitchFamily="65" charset="-120"/>
                <a:ea typeface="標楷體" pitchFamily="65" charset="-120"/>
                <a:cs typeface="Times New Roman" panose="02020603050405020304" pitchFamily="18" charset="0"/>
              </a:rPr>
              <a:t>之說明，可能與未來實際結果存有差異。此差異原因可能包括市場需求變化、出廠價格與原物料價格波動、同業競爭行為、國際經濟局勢、匯率波動、上下游供應鏈等其他各種本公司所不能掌控之風險因素。 </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產品介紹</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20</a:t>
            </a:fld>
            <a:endParaRPr lang="zh-TW" altLang="en-US"/>
          </a:p>
        </p:txBody>
      </p:sp>
      <p:sp>
        <p:nvSpPr>
          <p:cNvPr id="6" name="矩形 5"/>
          <p:cNvSpPr/>
          <p:nvPr/>
        </p:nvSpPr>
        <p:spPr>
          <a:xfrm>
            <a:off x="539552" y="980729"/>
            <a:ext cx="8280920" cy="724686"/>
          </a:xfrm>
          <a:prstGeom prst="rect">
            <a:avLst/>
          </a:prstGeom>
        </p:spPr>
        <p:txBody>
          <a:bodyPr wrap="square">
            <a:spAutoFit/>
          </a:bodyPr>
          <a:lstStyle/>
          <a:p>
            <a:pPr algn="just" hangingPunct="0">
              <a:lnSpc>
                <a:spcPts val="2600"/>
              </a:lnSpc>
            </a:pPr>
            <a:r>
              <a:rPr kumimoji="0"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TG</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品牌目前已獲獎項肯定包括：</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年以「耐熱玻璃涼水壺」獲得第</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29</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屆台灣精品獎及以「台灣相思木玻璃儲物罐」獲得</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年台灣工藝品牌認證。從台灣出發，放眼世界市場。</a:t>
            </a:r>
          </a:p>
        </p:txBody>
      </p:sp>
      <p:graphicFrame>
        <p:nvGraphicFramePr>
          <p:cNvPr id="7" name="物件 6"/>
          <p:cNvGraphicFramePr>
            <a:graphicFrameLocks noChangeAspect="1"/>
          </p:cNvGraphicFramePr>
          <p:nvPr>
            <p:extLst>
              <p:ext uri="{D42A27DB-BD31-4B8C-83A1-F6EECF244321}">
                <p14:modId xmlns:p14="http://schemas.microsoft.com/office/powerpoint/2010/main" val="3007607937"/>
              </p:ext>
            </p:extLst>
          </p:nvPr>
        </p:nvGraphicFramePr>
        <p:xfrm>
          <a:off x="1403648" y="1988840"/>
          <a:ext cx="6721475" cy="4524375"/>
        </p:xfrm>
        <a:graphic>
          <a:graphicData uri="http://schemas.openxmlformats.org/presentationml/2006/ole">
            <mc:AlternateContent xmlns:mc="http://schemas.openxmlformats.org/markup-compatibility/2006">
              <mc:Choice xmlns:v="urn:schemas-microsoft-com:vml" Requires="v">
                <p:oleObj spid="_x0000_s12321" name="文件" r:id="rId3" imgW="6720759" imgH="4524555" progId="Word.Document.12">
                  <p:embed/>
                </p:oleObj>
              </mc:Choice>
              <mc:Fallback>
                <p:oleObj name="文件" r:id="rId3" imgW="6720759" imgH="4524555" progId="Word.Document.12">
                  <p:embed/>
                  <p:pic>
                    <p:nvPicPr>
                      <p:cNvPr id="0" name=""/>
                      <p:cNvPicPr/>
                      <p:nvPr/>
                    </p:nvPicPr>
                    <p:blipFill>
                      <a:blip r:embed="rId4"/>
                      <a:stretch>
                        <a:fillRect/>
                      </a:stretch>
                    </p:blipFill>
                    <p:spPr>
                      <a:xfrm>
                        <a:off x="1403648" y="1988840"/>
                        <a:ext cx="6721475" cy="4524375"/>
                      </a:xfrm>
                      <a:prstGeom prst="rect">
                        <a:avLst/>
                      </a:prstGeom>
                    </p:spPr>
                  </p:pic>
                </p:oleObj>
              </mc:Fallback>
            </mc:AlternateContent>
          </a:graphicData>
        </a:graphic>
      </p:graphicFrame>
    </p:spTree>
    <p:extLst>
      <p:ext uri="{BB962C8B-B14F-4D97-AF65-F5344CB8AC3E}">
        <p14:creationId xmlns:p14="http://schemas.microsoft.com/office/powerpoint/2010/main" val="287394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產品介紹</a:t>
            </a:r>
            <a:endParaRPr lang="zh-TW" altLang="en-US" dirty="0"/>
          </a:p>
        </p:txBody>
      </p:sp>
      <p:sp>
        <p:nvSpPr>
          <p:cNvPr id="3" name="投影片編號版面配置區 2"/>
          <p:cNvSpPr>
            <a:spLocks noGrp="1"/>
          </p:cNvSpPr>
          <p:nvPr>
            <p:ph type="sldNum" sz="quarter" idx="10"/>
          </p:nvPr>
        </p:nvSpPr>
        <p:spPr/>
        <p:txBody>
          <a:bodyPr/>
          <a:lstStyle/>
          <a:p>
            <a:fld id="{10098D3D-3D0A-4C90-866E-E344DB6D4D09}" type="slidenum">
              <a:rPr lang="zh-TW" altLang="en-US" smtClean="0"/>
              <a:pPr/>
              <a:t>21</a:t>
            </a:fld>
            <a:endParaRPr lang="zh-TW" altLang="en-US"/>
          </a:p>
        </p:txBody>
      </p:sp>
      <p:sp>
        <p:nvSpPr>
          <p:cNvPr id="4" name="矩形 3"/>
          <p:cNvSpPr/>
          <p:nvPr/>
        </p:nvSpPr>
        <p:spPr>
          <a:xfrm>
            <a:off x="467544" y="980728"/>
            <a:ext cx="8352928" cy="1295355"/>
          </a:xfrm>
          <a:prstGeom prst="rect">
            <a:avLst/>
          </a:prstGeom>
        </p:spPr>
        <p:txBody>
          <a:bodyPr wrap="square">
            <a:spAutoFit/>
          </a:bodyPr>
          <a:lstStyle/>
          <a:p>
            <a:pPr>
              <a:lnSpc>
                <a:spcPts val="2400"/>
              </a:lnSpc>
            </a:pP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TG</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旗艦店</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12</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月</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15</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日於南京東路台玻大樓一樓開幕，旗艦店之空間設計是由深澤直人大師與台灣何侯設計侯貞夙建築師合作完成；此外深澤直人大師也為旗艦店規劃全新系列玻璃產品設計、標幟設計、包裝設計及室內設計，這是深澤大師在全球的首間總體設計的商業空間；櫥窗則是展出日本商業攝影大師藤井保</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(Tamotsu </a:t>
            </a:r>
            <a:r>
              <a:rPr kumimoji="0" lang="en-US" altLang="zh-TW" sz="1600" dirty="0" err="1">
                <a:latin typeface="Times New Roman" panose="02020603050405020304" pitchFamily="18" charset="0"/>
                <a:ea typeface="標楷體" panose="03000509000000000000" pitchFamily="65" charset="-120"/>
                <a:cs typeface="Times New Roman" panose="02020603050405020304" pitchFamily="18" charset="0"/>
              </a:rPr>
              <a:t>Fujii</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為</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TG</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產品拍攝之作品。</a:t>
            </a:r>
          </a:p>
        </p:txBody>
      </p:sp>
      <p:pic>
        <p:nvPicPr>
          <p:cNvPr id="17410" name="圖片 1954657578" descr="一張含有 牆, 室內, 天花板, 光 的圖片&#10;&#10;自動產生的描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80928"/>
            <a:ext cx="498888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2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BAB2FCA-09C5-4B59-AF23-863D1C18EE34}"/>
              </a:ext>
            </a:extLst>
          </p:cNvPr>
          <p:cNvSpPr>
            <a:spLocks noGrp="1"/>
          </p:cNvSpPr>
          <p:nvPr>
            <p:ph type="title"/>
          </p:nvPr>
        </p:nvSpPr>
        <p:spPr/>
        <p:txBody>
          <a:bodyPr/>
          <a:lstStyle/>
          <a:p>
            <a:pPr>
              <a:defRPr/>
            </a:pPr>
            <a:r>
              <a:rPr lang="zh-TW" altLang="en-US" dirty="0"/>
              <a:t>產品介紹</a:t>
            </a:r>
          </a:p>
        </p:txBody>
      </p:sp>
      <p:sp>
        <p:nvSpPr>
          <p:cNvPr id="26627" name="投影片編號版面配置區 2">
            <a:extLst>
              <a:ext uri="{FF2B5EF4-FFF2-40B4-BE49-F238E27FC236}">
                <a16:creationId xmlns:a16="http://schemas.microsoft.com/office/drawing/2014/main" xmlns="" id="{5DCB2C18-DE10-48CD-A944-92FB0C33156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E92757FD-EDA7-4A82-9499-80DEDC12EBBE}" type="slidenum">
              <a:rPr lang="zh-TW" altLang="en-US" sz="1200">
                <a:solidFill>
                  <a:schemeClr val="tx2"/>
                </a:solidFill>
                <a:latin typeface="Times New Roman" panose="02020603050405020304" pitchFamily="18" charset="0"/>
                <a:ea typeface="新細明體" panose="02020500000000000000" pitchFamily="18" charset="-120"/>
              </a:rPr>
              <a:pPr eaLnBrk="1" hangingPunct="1">
                <a:spcBef>
                  <a:spcPct val="0"/>
                </a:spcBef>
                <a:spcAft>
                  <a:spcPct val="0"/>
                </a:spcAft>
                <a:buClrTx/>
                <a:buSzTx/>
                <a:buFontTx/>
                <a:buNone/>
              </a:pPr>
              <a:t>22</a:t>
            </a:fld>
            <a:endParaRPr lang="zh-TW" altLang="en-US" sz="1200">
              <a:solidFill>
                <a:schemeClr val="tx2"/>
              </a:solidFill>
              <a:latin typeface="Times New Roman" panose="02020603050405020304" pitchFamily="18" charset="0"/>
              <a:ea typeface="新細明體" panose="02020500000000000000" pitchFamily="18" charset="-120"/>
            </a:endParaRPr>
          </a:p>
        </p:txBody>
      </p:sp>
      <p:sp>
        <p:nvSpPr>
          <p:cNvPr id="4" name="矩形 3">
            <a:extLst>
              <a:ext uri="{FF2B5EF4-FFF2-40B4-BE49-F238E27FC236}">
                <a16:creationId xmlns:a16="http://schemas.microsoft.com/office/drawing/2014/main" xmlns="" id="{79A26634-B0FE-4B0A-8A68-7974940D07B6}"/>
              </a:ext>
            </a:extLst>
          </p:cNvPr>
          <p:cNvSpPr/>
          <p:nvPr/>
        </p:nvSpPr>
        <p:spPr>
          <a:xfrm>
            <a:off x="455613" y="836613"/>
            <a:ext cx="8353425" cy="1682750"/>
          </a:xfrm>
          <a:prstGeom prst="rect">
            <a:avLst/>
          </a:prstGeom>
        </p:spPr>
        <p:txBody>
          <a:bodyPr>
            <a:spAutoFit/>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algn="just" eaLnBrk="1" hangingPunct="1">
              <a:spcBef>
                <a:spcPts val="1200"/>
              </a:spcBef>
              <a:spcAft>
                <a:spcPts val="1200"/>
              </a:spcAft>
            </a:pPr>
            <a:r>
              <a:rPr kumimoji="0" lang="zh-TW" altLang="en-US" sz="2000" b="1" dirty="0">
                <a:solidFill>
                  <a:srgbClr val="007EEA"/>
                </a:solidFill>
                <a:latin typeface="標楷體" panose="03000509000000000000" pitchFamily="65" charset="-120"/>
                <a:ea typeface="標楷體" panose="03000509000000000000" pitchFamily="65" charset="-120"/>
              </a:rPr>
              <a:t>超薄玻璃</a:t>
            </a:r>
            <a:endParaRPr kumimoji="0" lang="en-US" altLang="zh-TW" sz="2000" b="1" dirty="0">
              <a:solidFill>
                <a:srgbClr val="007EEA"/>
              </a:solidFill>
              <a:latin typeface="標楷體" panose="03000509000000000000" pitchFamily="65" charset="-120"/>
              <a:ea typeface="標楷體" panose="03000509000000000000" pitchFamily="65" charset="-120"/>
            </a:endParaRPr>
          </a:p>
          <a:p>
            <a:pPr algn="just" eaLnBrk="1" hangingPunct="1">
              <a:lnSpc>
                <a:spcPts val="2200"/>
              </a:lnSpc>
            </a:pP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台玻台中廠為全新超薄觸控玻璃生產線，全面導入電腦化自動生產管理系統、無塵室及機械手臂收片等設備。</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2014</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11</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月正式投產，可量產</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0.33~1.1mm</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超薄玻璃，其中</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0.55~1.1mm</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玻璃產品可用於</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ITO</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觸控面板，</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0.33~0.4mm</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玻璃產品可用於</a:t>
            </a:r>
            <a:r>
              <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rPr>
              <a:t>3C</a:t>
            </a:r>
            <a:r>
              <a:rPr kumimoji="0" lang="zh-TW" altLang="zh-TW" sz="1600" dirty="0">
                <a:latin typeface="Times New Roman" panose="02020603050405020304" pitchFamily="18" charset="0"/>
                <a:ea typeface="標楷體" panose="03000509000000000000" pitchFamily="65" charset="-120"/>
                <a:cs typeface="Times New Roman" panose="02020603050405020304" pitchFamily="18" charset="0"/>
              </a:rPr>
              <a:t>產品螢幕保護貼。產品經多重檢驗嚴格把關，達到高品質國際水準，可供應國內外電子大廠生產高品質之消費性產品。</a:t>
            </a:r>
          </a:p>
        </p:txBody>
      </p:sp>
      <p:pic>
        <p:nvPicPr>
          <p:cNvPr id="26629" name="圖片 4" descr="超薄玻璃產品(0.33改700片).JPG">
            <a:extLst>
              <a:ext uri="{FF2B5EF4-FFF2-40B4-BE49-F238E27FC236}">
                <a16:creationId xmlns:a16="http://schemas.microsoft.com/office/drawing/2014/main" xmlns="" id="{1ADAF4E6-E3AB-449F-AE51-577AC0F9F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924175"/>
            <a:ext cx="4967287" cy="3025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xmlns="" id="{466349D9-2D55-4DE8-BC87-50319D3A28BA}"/>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zh-TW" dirty="0" smtClean="0"/>
              <a:t>2021</a:t>
            </a:r>
            <a:r>
              <a:rPr altLang="en-US" dirty="0" smtClean="0"/>
              <a:t>年營運概況</a:t>
            </a:r>
            <a:endParaRPr altLang="en-US" dirty="0"/>
          </a:p>
        </p:txBody>
      </p:sp>
      <p:sp>
        <p:nvSpPr>
          <p:cNvPr id="27651" name="投影片編號版面配置區 2">
            <a:extLst>
              <a:ext uri="{FF2B5EF4-FFF2-40B4-BE49-F238E27FC236}">
                <a16:creationId xmlns:a16="http://schemas.microsoft.com/office/drawing/2014/main" xmlns="" id="{9D54F11F-7C8C-47F0-A2EA-07A140FE85C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E9A02022-6C9A-49BE-9CFC-D9F2237336FB}"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23</a:t>
            </a:fld>
            <a:endParaRPr lang="zh-TW" altLang="en-US" sz="1200">
              <a:solidFill>
                <a:schemeClr val="tx2"/>
              </a:solidFill>
              <a:latin typeface="Times New Roman" panose="02020603050405020304" pitchFamily="18" charset="0"/>
              <a:ea typeface="標楷體" panose="03000509000000000000" pitchFamily="65"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1822403932"/>
              </p:ext>
            </p:extLst>
          </p:nvPr>
        </p:nvGraphicFramePr>
        <p:xfrm>
          <a:off x="300038" y="1362075"/>
          <a:ext cx="8543925" cy="4133850"/>
        </p:xfrm>
        <a:graphic>
          <a:graphicData uri="http://schemas.openxmlformats.org/presentationml/2006/ole">
            <mc:AlternateContent xmlns:mc="http://schemas.openxmlformats.org/markup-compatibility/2006">
              <mc:Choice xmlns:v="urn:schemas-microsoft-com:vml" Requires="v">
                <p:oleObj spid="_x0000_s4142" name="工作表" r:id="rId3" imgW="8543880" imgH="4133940" progId="Excel.Sheet.12">
                  <p:embed/>
                </p:oleObj>
              </mc:Choice>
              <mc:Fallback>
                <p:oleObj name="工作表" r:id="rId3" imgW="8543880" imgH="4133940" progId="Excel.Sheet.12">
                  <p:embed/>
                  <p:pic>
                    <p:nvPicPr>
                      <p:cNvPr id="0" name=""/>
                      <p:cNvPicPr/>
                      <p:nvPr/>
                    </p:nvPicPr>
                    <p:blipFill>
                      <a:blip r:embed="rId4"/>
                      <a:stretch>
                        <a:fillRect/>
                      </a:stretch>
                    </p:blipFill>
                    <p:spPr>
                      <a:xfrm>
                        <a:off x="300038" y="1362075"/>
                        <a:ext cx="8543925" cy="4133850"/>
                      </a:xfrm>
                      <a:prstGeom prst="rect">
                        <a:avLst/>
                      </a:prstGeom>
                    </p:spPr>
                  </p:pic>
                </p:oleObj>
              </mc:Fallback>
            </mc:AlternateContent>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xmlns="" id="{17C42CF7-6265-410E-BD45-26800A413F2C}"/>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zh-TW" dirty="0" smtClean="0"/>
              <a:t>2021</a:t>
            </a:r>
            <a:r>
              <a:rPr altLang="en-US" dirty="0" smtClean="0"/>
              <a:t>年營運概況</a:t>
            </a:r>
            <a:endParaRPr altLang="en-US" dirty="0"/>
          </a:p>
        </p:txBody>
      </p:sp>
      <p:sp>
        <p:nvSpPr>
          <p:cNvPr id="28675" name="投影片編號版面配置區 2">
            <a:extLst>
              <a:ext uri="{FF2B5EF4-FFF2-40B4-BE49-F238E27FC236}">
                <a16:creationId xmlns:a16="http://schemas.microsoft.com/office/drawing/2014/main" xmlns="" id="{F2260B01-B76C-4B3C-B4ED-CC7EF0B8C57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12A92CD8-68DB-4EC2-8EA4-ECDD62A592A0}"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24</a:t>
            </a:fld>
            <a:endParaRPr lang="zh-TW" altLang="en-US" sz="1200">
              <a:solidFill>
                <a:schemeClr val="tx2"/>
              </a:solidFill>
              <a:latin typeface="Times New Roman" panose="02020603050405020304" pitchFamily="18" charset="0"/>
              <a:ea typeface="標楷體" panose="03000509000000000000" pitchFamily="65"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684624538"/>
              </p:ext>
            </p:extLst>
          </p:nvPr>
        </p:nvGraphicFramePr>
        <p:xfrm>
          <a:off x="179512" y="1228725"/>
          <a:ext cx="8867775" cy="2200275"/>
        </p:xfrm>
        <a:graphic>
          <a:graphicData uri="http://schemas.openxmlformats.org/presentationml/2006/ole">
            <mc:AlternateContent xmlns:mc="http://schemas.openxmlformats.org/markup-compatibility/2006">
              <mc:Choice xmlns:v="urn:schemas-microsoft-com:vml" Requires="v">
                <p:oleObj spid="_x0000_s5164" name="工作表" r:id="rId3" imgW="8867880" imgH="2200275" progId="Excel.Sheet.12">
                  <p:embed/>
                </p:oleObj>
              </mc:Choice>
              <mc:Fallback>
                <p:oleObj name="工作表" r:id="rId3" imgW="8867880" imgH="2200275" progId="Excel.Sheet.12">
                  <p:embed/>
                  <p:pic>
                    <p:nvPicPr>
                      <p:cNvPr id="0" name=""/>
                      <p:cNvPicPr/>
                      <p:nvPr/>
                    </p:nvPicPr>
                    <p:blipFill>
                      <a:blip r:embed="rId4"/>
                      <a:stretch>
                        <a:fillRect/>
                      </a:stretch>
                    </p:blipFill>
                    <p:spPr>
                      <a:xfrm>
                        <a:off x="179512" y="1228725"/>
                        <a:ext cx="8867775" cy="2200275"/>
                      </a:xfrm>
                      <a:prstGeom prst="rect">
                        <a:avLst/>
                      </a:prstGeom>
                    </p:spPr>
                  </p:pic>
                </p:oleObj>
              </mc:Fallback>
            </mc:AlternateContent>
          </a:graphicData>
        </a:graphic>
      </p:graphicFrame>
      <p:graphicFrame>
        <p:nvGraphicFramePr>
          <p:cNvPr id="8" name="圖表 7"/>
          <p:cNvGraphicFramePr>
            <a:graphicFrameLocks/>
          </p:cNvGraphicFramePr>
          <p:nvPr>
            <p:extLst>
              <p:ext uri="{D42A27DB-BD31-4B8C-83A1-F6EECF244321}">
                <p14:modId xmlns:p14="http://schemas.microsoft.com/office/powerpoint/2010/main" val="802537447"/>
              </p:ext>
            </p:extLst>
          </p:nvPr>
        </p:nvGraphicFramePr>
        <p:xfrm>
          <a:off x="1547664" y="3851275"/>
          <a:ext cx="2228850" cy="21859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圖表 9"/>
          <p:cNvGraphicFramePr>
            <a:graphicFrameLocks/>
          </p:cNvGraphicFramePr>
          <p:nvPr>
            <p:extLst>
              <p:ext uri="{D42A27DB-BD31-4B8C-83A1-F6EECF244321}">
                <p14:modId xmlns:p14="http://schemas.microsoft.com/office/powerpoint/2010/main" val="4127876802"/>
              </p:ext>
            </p:extLst>
          </p:nvPr>
        </p:nvGraphicFramePr>
        <p:xfrm>
          <a:off x="5220072" y="3861048"/>
          <a:ext cx="2124075" cy="2147889"/>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xmlns="" id="{588B4FB2-A8F7-429D-8FCE-BF0055A230CD}"/>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lang="en-US" altLang="zh-TW" dirty="0" smtClean="0"/>
              <a:t>2021</a:t>
            </a:r>
            <a:r>
              <a:rPr altLang="en-US" dirty="0" smtClean="0"/>
              <a:t>年營運概況</a:t>
            </a:r>
            <a:endParaRPr altLang="en-US" dirty="0"/>
          </a:p>
        </p:txBody>
      </p:sp>
      <p:sp>
        <p:nvSpPr>
          <p:cNvPr id="29699" name="投影片編號版面配置區 2">
            <a:extLst>
              <a:ext uri="{FF2B5EF4-FFF2-40B4-BE49-F238E27FC236}">
                <a16:creationId xmlns:a16="http://schemas.microsoft.com/office/drawing/2014/main" xmlns="" id="{78D23FCA-FB55-4223-A664-86BF93385E6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55419C20-8523-46DD-9560-6861C822D42B}"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25</a:t>
            </a:fld>
            <a:endParaRPr lang="zh-TW" altLang="en-US" sz="1200">
              <a:solidFill>
                <a:schemeClr val="tx2"/>
              </a:solidFill>
              <a:latin typeface="Times New Roman" panose="02020603050405020304" pitchFamily="18" charset="0"/>
              <a:ea typeface="標楷體" panose="03000509000000000000" pitchFamily="65"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3929369154"/>
              </p:ext>
            </p:extLst>
          </p:nvPr>
        </p:nvGraphicFramePr>
        <p:xfrm>
          <a:off x="323528" y="1484784"/>
          <a:ext cx="8524875" cy="4133850"/>
        </p:xfrm>
        <a:graphic>
          <a:graphicData uri="http://schemas.openxmlformats.org/presentationml/2006/ole">
            <mc:AlternateContent xmlns:mc="http://schemas.openxmlformats.org/markup-compatibility/2006">
              <mc:Choice xmlns:v="urn:schemas-microsoft-com:vml" Requires="v">
                <p:oleObj spid="_x0000_s6188" name="工作表" r:id="rId3" imgW="8524980" imgH="4133940" progId="Excel.Sheet.12">
                  <p:embed/>
                </p:oleObj>
              </mc:Choice>
              <mc:Fallback>
                <p:oleObj name="工作表" r:id="rId3" imgW="8524980" imgH="4133940" progId="Excel.Sheet.12">
                  <p:embed/>
                  <p:pic>
                    <p:nvPicPr>
                      <p:cNvPr id="0" name=""/>
                      <p:cNvPicPr/>
                      <p:nvPr/>
                    </p:nvPicPr>
                    <p:blipFill>
                      <a:blip r:embed="rId4"/>
                      <a:stretch>
                        <a:fillRect/>
                      </a:stretch>
                    </p:blipFill>
                    <p:spPr>
                      <a:xfrm>
                        <a:off x="323528" y="1484784"/>
                        <a:ext cx="8524875" cy="4133850"/>
                      </a:xfrm>
                      <a:prstGeom prst="rect">
                        <a:avLst/>
                      </a:prstGeom>
                    </p:spPr>
                  </p:pic>
                </p:oleObj>
              </mc:Fallback>
            </mc:AlternateContent>
          </a:graphicData>
        </a:graphic>
      </p:graphicFrame>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xmlns="" id="{A844CBB2-0483-40DD-BF38-57609564228D}"/>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市場現況與發展</a:t>
            </a:r>
          </a:p>
        </p:txBody>
      </p:sp>
      <p:sp>
        <p:nvSpPr>
          <p:cNvPr id="30723" name="投影片編號版面配置區 2">
            <a:extLst>
              <a:ext uri="{FF2B5EF4-FFF2-40B4-BE49-F238E27FC236}">
                <a16:creationId xmlns:a16="http://schemas.microsoft.com/office/drawing/2014/main" xmlns="" id="{A3414230-8614-4B2D-A2CA-FFD8C5B1D33C}"/>
              </a:ext>
            </a:extLst>
          </p:cNvPr>
          <p:cNvSpPr>
            <a:spLocks noGrp="1"/>
          </p:cNvSpPr>
          <p:nvPr>
            <p:ph type="sldNum" sz="quarter" idx="10"/>
          </p:nvPr>
        </p:nvSpPr>
        <p:spPr bwMode="auto">
          <a:xfrm>
            <a:off x="3419872" y="6165304"/>
            <a:ext cx="1828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FAA36F6D-1192-48F2-99A7-BC41A4DCC630}"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26</a:t>
            </a:fld>
            <a:endParaRPr lang="zh-TW" altLang="en-US" sz="1200" dirty="0">
              <a:solidFill>
                <a:schemeClr val="tx2"/>
              </a:solidFill>
              <a:latin typeface="Times New Roman" panose="02020603050405020304" pitchFamily="18" charset="0"/>
              <a:ea typeface="標楷體" panose="03000509000000000000" pitchFamily="65" charset="-120"/>
            </a:endParaRPr>
          </a:p>
        </p:txBody>
      </p:sp>
      <p:sp>
        <p:nvSpPr>
          <p:cNvPr id="30724" name="文字方塊 4">
            <a:extLst>
              <a:ext uri="{FF2B5EF4-FFF2-40B4-BE49-F238E27FC236}">
                <a16:creationId xmlns:a16="http://schemas.microsoft.com/office/drawing/2014/main" xmlns="" id="{62CC8683-F86E-4433-8D4F-1EF98D21732B}"/>
              </a:ext>
            </a:extLst>
          </p:cNvPr>
          <p:cNvSpPr txBox="1">
            <a:spLocks noChangeArrowheads="1"/>
          </p:cNvSpPr>
          <p:nvPr/>
        </p:nvSpPr>
        <p:spPr bwMode="auto">
          <a:xfrm>
            <a:off x="540072" y="1557947"/>
            <a:ext cx="8280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algn="just" eaLnBrk="1">
              <a:lnSpc>
                <a:spcPct val="150000"/>
              </a:lnSpc>
              <a:spcBef>
                <a:spcPct val="0"/>
              </a:spcBef>
              <a:spcAft>
                <a:spcPct val="0"/>
              </a:spcAft>
              <a:buClrTx/>
              <a:buSzTx/>
              <a:buFontTx/>
              <a:buNone/>
            </a:pP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台玻集團營業收入中平板玻璃佔</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60%</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以上，尤以中國大陸為主要市場，相</a:t>
            </a:r>
            <a:r>
              <a:rPr kumimoji="0"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較</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年美國</a:t>
            </a:r>
            <a:r>
              <a:rPr kumimoji="0"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及歐盟仍未完全由疫情脫</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困，經濟</a:t>
            </a:r>
            <a:r>
              <a:rPr kumimoji="0"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復甦</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緩慢，中國大陸已逐漸擺脫新冠肺炎疫情影響，成為全球復甦最快，</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2020</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GDP</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維持正成長之主要經濟體。</a:t>
            </a:r>
            <a:endPar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a:lnSpc>
                <a:spcPct val="150000"/>
              </a:lnSpc>
              <a:spcBef>
                <a:spcPct val="0"/>
              </a:spcBef>
              <a:spcAft>
                <a:spcPct val="0"/>
              </a:spcAft>
              <a:buClrTx/>
              <a:buSzTx/>
              <a:buFontTx/>
              <a:buNone/>
            </a:pP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年中國大陸為</a:t>
            </a:r>
            <a:r>
              <a:rPr kumimoji="0"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維持經濟成長動能</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，採取擴大</a:t>
            </a:r>
            <a:r>
              <a:rPr kumimoji="0"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內需，強調以內循環的方式提振</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經濟，終端玻璃市場需求增加，帶動整體平板玻璃價格上漲，台玻集團</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年前三季平板玻璃合併營業收入較同期增長</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，營業利益增加</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NT$61.5</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億元。</a:t>
            </a:r>
            <a:endPar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a:lnSpc>
                <a:spcPct val="150000"/>
              </a:lnSpc>
              <a:spcBef>
                <a:spcPct val="0"/>
              </a:spcBef>
              <a:spcAft>
                <a:spcPct val="0"/>
              </a:spcAft>
              <a:buClrTx/>
              <a:buSzTx/>
              <a:buFontTx/>
              <a:buNone/>
            </a:pP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惟</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年第四季受中國大陸能耗雙控政策，及進入冬季北方建築工地停工期即將到來影響</a:t>
            </a:r>
            <a:r>
              <a:rPr kumimoji="0" lang="zh-CN"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預期銷售量及銷售價格將下調。</a:t>
            </a:r>
            <a:endPar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just" eaLnBrk="1">
              <a:lnSpc>
                <a:spcPct val="150000"/>
              </a:lnSpc>
              <a:spcBef>
                <a:spcPct val="0"/>
              </a:spcBef>
              <a:spcAft>
                <a:spcPct val="0"/>
              </a:spcAft>
              <a:buClrTx/>
              <a:buSzTx/>
              <a:buFontTx/>
              <a:buNone/>
            </a:pP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展望</a:t>
            </a:r>
            <a:r>
              <a:rPr kumimoji="0" lang="en-US" altLang="zh-TW"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2022</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年中國大陸平板玻璃</a:t>
            </a:r>
            <a:r>
              <a:rPr kumimoji="0"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市場</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，將持續淘汰不合環保法規之窯爐產線，及為因應節能要求增加建築玻璃用</a:t>
            </a:r>
            <a:r>
              <a:rPr kumimoji="0"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量</a:t>
            </a:r>
            <a:r>
              <a:rPr kumimoji="0" lang="zh-TW" altLang="en-US" sz="1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，預期整體玻璃產業需求仍大於市場供給量。</a:t>
            </a:r>
            <a:endParaRPr kumimoji="0"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xmlns="" id="{AA56BADB-A9ED-4930-BCD6-603B00DAD235}"/>
              </a:ext>
            </a:extLst>
          </p:cNvPr>
          <p:cNvSpPr txBox="1"/>
          <p:nvPr/>
        </p:nvSpPr>
        <p:spPr>
          <a:xfrm>
            <a:off x="533235" y="908720"/>
            <a:ext cx="1800225" cy="400050"/>
          </a:xfrm>
          <a:prstGeom prst="rect">
            <a:avLst/>
          </a:prstGeom>
          <a:noFill/>
        </p:spPr>
        <p:txBody>
          <a:bodyPr>
            <a:spAutoFit/>
          </a:bodyPr>
          <a:lstStyle/>
          <a:p>
            <a:pPr fontAlgn="auto">
              <a:spcBef>
                <a:spcPts val="0"/>
              </a:spcBef>
              <a:spcAft>
                <a:spcPts val="0"/>
              </a:spcAft>
              <a:defRPr/>
            </a:pPr>
            <a:r>
              <a:rPr kumimoji="0" lang="zh-TW" altLang="en-US" sz="2000" b="1"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平板玻璃</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xmlns="" id="{3902E60A-DFC4-4911-9E30-0C80790A28A1}"/>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市場現況與發展</a:t>
            </a:r>
          </a:p>
        </p:txBody>
      </p:sp>
      <p:sp>
        <p:nvSpPr>
          <p:cNvPr id="32771" name="投影片編號版面配置區 2">
            <a:extLst>
              <a:ext uri="{FF2B5EF4-FFF2-40B4-BE49-F238E27FC236}">
                <a16:creationId xmlns:a16="http://schemas.microsoft.com/office/drawing/2014/main" xmlns="" id="{FEB8C986-50C4-42E4-9E56-BE731CE114B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C3753D1F-A041-4633-932B-D64C5E82FCD3}"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27</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3FDD9E59-CC0C-4940-8165-DF60EE4CA206}"/>
              </a:ext>
            </a:extLst>
          </p:cNvPr>
          <p:cNvSpPr/>
          <p:nvPr/>
        </p:nvSpPr>
        <p:spPr>
          <a:xfrm>
            <a:off x="468313" y="981075"/>
            <a:ext cx="1108075" cy="369888"/>
          </a:xfrm>
          <a:prstGeom prst="rect">
            <a:avLst/>
          </a:prstGeom>
        </p:spPr>
        <p:txBody>
          <a:bodyPr wrap="none">
            <a:spAutoFit/>
          </a:bodyPr>
          <a:lstStyle/>
          <a:p>
            <a:pPr fontAlgn="auto">
              <a:spcBef>
                <a:spcPts val="0"/>
              </a:spcBef>
              <a:spcAft>
                <a:spcPts val="0"/>
              </a:spcAft>
              <a:defRPr/>
            </a:pPr>
            <a:r>
              <a:rPr kumimoji="0" lang="zh-TW" altLang="en-US" b="1"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玻璃纖維</a:t>
            </a:r>
          </a:p>
        </p:txBody>
      </p:sp>
      <p:sp>
        <p:nvSpPr>
          <p:cNvPr id="32773" name="文字方塊 5">
            <a:extLst>
              <a:ext uri="{FF2B5EF4-FFF2-40B4-BE49-F238E27FC236}">
                <a16:creationId xmlns:a16="http://schemas.microsoft.com/office/drawing/2014/main" xmlns="" id="{3BB91E7F-DB25-4A8C-B744-A5BDD3A31FE1}"/>
              </a:ext>
            </a:extLst>
          </p:cNvPr>
          <p:cNvSpPr txBox="1">
            <a:spLocks noChangeArrowheads="1"/>
          </p:cNvSpPr>
          <p:nvPr/>
        </p:nvSpPr>
        <p:spPr bwMode="auto">
          <a:xfrm>
            <a:off x="468313" y="1557947"/>
            <a:ext cx="80645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just" eaLnBrk="1" hangingPunct="1">
              <a:lnSpc>
                <a:spcPct val="150000"/>
              </a:lnSpc>
              <a:buClrTx/>
              <a:buSzTx/>
              <a:buFontTx/>
              <a:buNone/>
              <a:defRPr kumimoji="0" sz="1800" u="sng">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hangingPunct="0"/>
            <a:r>
              <a:rPr lang="zh-TW" altLang="en-US" u="none" dirty="0"/>
              <a:t>電子級玻璃纖維布方面</a:t>
            </a:r>
            <a:r>
              <a:rPr lang="zh-TW" altLang="en-US" u="none" dirty="0" smtClean="0"/>
              <a:t>，</a:t>
            </a:r>
            <a:r>
              <a:rPr lang="en-US" altLang="zh-TW" u="none" dirty="0" smtClean="0"/>
              <a:t>2021</a:t>
            </a:r>
            <a:r>
              <a:rPr lang="zh-TW" altLang="en-US" u="none" dirty="0" smtClean="0"/>
              <a:t>年前三季受惠於下游應用市場景氣走揚，需求增加，生產量</a:t>
            </a:r>
            <a:r>
              <a:rPr lang="zh-TW" altLang="en-US" u="none" dirty="0"/>
              <a:t>供不應求，玻纖布價格較同期</a:t>
            </a:r>
            <a:r>
              <a:rPr lang="zh-TW" altLang="en-US" u="none" dirty="0" smtClean="0"/>
              <a:t>上漲，產業景氣循環步出谷底。</a:t>
            </a:r>
            <a:endParaRPr lang="en-US" altLang="zh-TW" u="none" dirty="0" smtClean="0"/>
          </a:p>
          <a:p>
            <a:pPr hangingPunct="0"/>
            <a:r>
              <a:rPr lang="zh-TW" altLang="en-US" u="none" dirty="0" smtClean="0"/>
              <a:t>台</a:t>
            </a:r>
            <a:r>
              <a:rPr lang="zh-TW" altLang="en-US" u="none" dirty="0"/>
              <a:t>玻低介電玻纖布在</a:t>
            </a:r>
            <a:r>
              <a:rPr lang="en-US" altLang="zh-TW" u="none" dirty="0"/>
              <a:t>2020</a:t>
            </a:r>
            <a:r>
              <a:rPr lang="zh-TW" altLang="en-US" u="none" dirty="0"/>
              <a:t>年與國內外各知名銅箔基板</a:t>
            </a:r>
            <a:r>
              <a:rPr lang="en-US" altLang="zh-TW" u="none" dirty="0"/>
              <a:t>(CCL)</a:t>
            </a:r>
            <a:r>
              <a:rPr lang="zh-TW" altLang="en-US" u="none" dirty="0"/>
              <a:t>廠搭配，已陸續在各大國際終端廠取得認證，用於</a:t>
            </a:r>
            <a:r>
              <a:rPr lang="en-US" altLang="zh-TW" u="none" dirty="0"/>
              <a:t>5G</a:t>
            </a:r>
            <a:r>
              <a:rPr lang="zh-TW" altLang="en-US" u="none" dirty="0"/>
              <a:t>設備、高階伺服器、車載裝置、高階顯卡等</a:t>
            </a:r>
            <a:r>
              <a:rPr lang="zh-TW" altLang="en-US" u="none" dirty="0" smtClean="0"/>
              <a:t>用途，</a:t>
            </a:r>
            <a:r>
              <a:rPr lang="en-US" altLang="zh-TW" u="none" dirty="0"/>
              <a:t>5G </a:t>
            </a:r>
            <a:r>
              <a:rPr lang="zh-TW" altLang="en-US" u="none" dirty="0" smtClean="0"/>
              <a:t>高頻高速性能，</a:t>
            </a:r>
            <a:r>
              <a:rPr lang="zh-TW" altLang="en-US" u="none" dirty="0"/>
              <a:t>將推升光通訊需求升級，雖然全球 </a:t>
            </a:r>
            <a:r>
              <a:rPr lang="en-US" altLang="zh-TW" u="none" dirty="0"/>
              <a:t>5G </a:t>
            </a:r>
            <a:r>
              <a:rPr lang="zh-TW" altLang="en-US" u="none" dirty="0"/>
              <a:t>基礎</a:t>
            </a:r>
            <a:r>
              <a:rPr lang="zh-TW" altLang="en-US" u="none" dirty="0" smtClean="0"/>
              <a:t>建設因</a:t>
            </a:r>
            <a:r>
              <a:rPr lang="zh-TW" altLang="en-US" u="none" dirty="0"/>
              <a:t>疫情衝擊遞延，</a:t>
            </a:r>
            <a:r>
              <a:rPr lang="zh-TW" altLang="en-US" u="none" dirty="0" smtClean="0"/>
              <a:t>但</a:t>
            </a:r>
            <a:r>
              <a:rPr lang="en-US" altLang="zh-TW" u="none" dirty="0" smtClean="0"/>
              <a:t>5G</a:t>
            </a:r>
            <a:r>
              <a:rPr lang="zh-TW" altLang="en-US" u="none" dirty="0" smtClean="0"/>
              <a:t>已</a:t>
            </a:r>
            <a:r>
              <a:rPr lang="zh-TW" altLang="en-US" u="none" dirty="0"/>
              <a:t>是全球共同發展</a:t>
            </a:r>
            <a:r>
              <a:rPr lang="zh-TW" altLang="en-US" u="none" dirty="0" smtClean="0"/>
              <a:t>趨勢，相關</a:t>
            </a:r>
            <a:r>
              <a:rPr lang="zh-TW" altLang="en-US" u="none" dirty="0"/>
              <a:t>基礎建設</a:t>
            </a:r>
            <a:r>
              <a:rPr lang="zh-TW" altLang="en-US" u="none" dirty="0" smtClean="0"/>
              <a:t>需求</a:t>
            </a:r>
            <a:r>
              <a:rPr lang="zh-TW" altLang="en-US" u="none" dirty="0"/>
              <a:t>並未消失，僅遞延發生。</a:t>
            </a:r>
          </a:p>
          <a:p>
            <a:pPr hangingPunct="0"/>
            <a:r>
              <a:rPr lang="zh-TW" altLang="en-US" u="none" dirty="0"/>
              <a:t>對於</a:t>
            </a:r>
            <a:r>
              <a:rPr lang="en-US" altLang="zh-TW" u="none" dirty="0"/>
              <a:t>FRP</a:t>
            </a:r>
            <a:r>
              <a:rPr lang="zh-TW" altLang="en-US" u="none" dirty="0" smtClean="0"/>
              <a:t>，隨汽車、電子電器及全球經濟逐漸復甦的影響，</a:t>
            </a:r>
            <a:r>
              <a:rPr lang="en-US" altLang="zh-TW" u="none" dirty="0" smtClean="0"/>
              <a:t>2021</a:t>
            </a:r>
            <a:r>
              <a:rPr lang="zh-TW" altLang="en-US" u="none" dirty="0" smtClean="0"/>
              <a:t>年已回復到疫情前之正常產能及銷量，預期若全球疫情控制得宜，</a:t>
            </a:r>
            <a:r>
              <a:rPr lang="en-US" altLang="zh-TW" u="none" dirty="0" smtClean="0"/>
              <a:t>2022</a:t>
            </a:r>
            <a:r>
              <a:rPr lang="zh-TW" altLang="en-US" u="none" dirty="0" smtClean="0"/>
              <a:t>年之</a:t>
            </a:r>
            <a:r>
              <a:rPr lang="en-US" altLang="zh-TW" u="none" dirty="0" smtClean="0"/>
              <a:t>FRP</a:t>
            </a:r>
            <a:r>
              <a:rPr lang="zh-TW" altLang="en-US" u="none" dirty="0" smtClean="0"/>
              <a:t>市場供需情況不會有太大變化。</a:t>
            </a:r>
            <a:endParaRPr lang="zh-TW" altLang="en-US" u="none"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xmlns="" id="{07FF1D56-2E0E-43F0-B942-A1FADE2152B6}"/>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市場現況與發展</a:t>
            </a:r>
          </a:p>
        </p:txBody>
      </p:sp>
      <p:sp>
        <p:nvSpPr>
          <p:cNvPr id="33795" name="投影片編號版面配置區 2">
            <a:extLst>
              <a:ext uri="{FF2B5EF4-FFF2-40B4-BE49-F238E27FC236}">
                <a16:creationId xmlns:a16="http://schemas.microsoft.com/office/drawing/2014/main" xmlns="" id="{004631C9-C6CA-4814-A9D5-70E57F3DD30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D87ADF62-4115-4B6A-8EB5-ADF59F8AF6FC}"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28</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4" name="矩形 3">
            <a:extLst>
              <a:ext uri="{FF2B5EF4-FFF2-40B4-BE49-F238E27FC236}">
                <a16:creationId xmlns:a16="http://schemas.microsoft.com/office/drawing/2014/main" xmlns="" id="{598B8BEB-9FE8-4721-A870-381BD702E588}"/>
              </a:ext>
            </a:extLst>
          </p:cNvPr>
          <p:cNvSpPr/>
          <p:nvPr/>
        </p:nvSpPr>
        <p:spPr>
          <a:xfrm>
            <a:off x="468313" y="972468"/>
            <a:ext cx="1106487" cy="368300"/>
          </a:xfrm>
          <a:prstGeom prst="rect">
            <a:avLst/>
          </a:prstGeom>
        </p:spPr>
        <p:txBody>
          <a:bodyPr wrap="none">
            <a:spAutoFit/>
          </a:bodyPr>
          <a:lstStyle/>
          <a:p>
            <a:pPr fontAlgn="auto">
              <a:spcBef>
                <a:spcPts val="0"/>
              </a:spcBef>
              <a:spcAft>
                <a:spcPts val="0"/>
              </a:spcAft>
              <a:defRPr/>
            </a:pPr>
            <a:r>
              <a:rPr kumimoji="0" lang="zh-TW" altLang="en-US" b="1"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玻璃器皿</a:t>
            </a:r>
          </a:p>
        </p:txBody>
      </p:sp>
      <p:sp>
        <p:nvSpPr>
          <p:cNvPr id="33797" name="文字方塊 4">
            <a:extLst>
              <a:ext uri="{FF2B5EF4-FFF2-40B4-BE49-F238E27FC236}">
                <a16:creationId xmlns:a16="http://schemas.microsoft.com/office/drawing/2014/main" xmlns="" id="{29E0CCB7-7B6F-45BD-8ADA-A7259C09F9C8}"/>
              </a:ext>
            </a:extLst>
          </p:cNvPr>
          <p:cNvSpPr txBox="1">
            <a:spLocks noChangeArrowheads="1"/>
          </p:cNvSpPr>
          <p:nvPr/>
        </p:nvSpPr>
        <p:spPr bwMode="auto">
          <a:xfrm>
            <a:off x="432048" y="1429248"/>
            <a:ext cx="8604448" cy="37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just" eaLnBrk="1" hangingPunct="1">
              <a:lnSpc>
                <a:spcPct val="150000"/>
              </a:lnSpc>
              <a:buClrTx/>
              <a:buSzTx/>
              <a:buFontTx/>
              <a:buNone/>
              <a:defRPr kumimoji="0" sz="1800" u="none">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hangingPunct="0"/>
            <a:r>
              <a:rPr lang="zh-TW" altLang="en-US" sz="1750" dirty="0" smtClean="0"/>
              <a:t>內外銷客戶需求穩定成長，外銷市場主要集中在美國地區，惟</a:t>
            </a:r>
            <a:r>
              <a:rPr lang="en-US" altLang="zh-TW" sz="1750" dirty="0" smtClean="0"/>
              <a:t>2021</a:t>
            </a:r>
            <a:r>
              <a:rPr lang="zh-TW" altLang="en-US" sz="1750" dirty="0" smtClean="0"/>
              <a:t>年以來缺艙、缺櫃及塞港等情況未有效改善，導致出貨量低於預估數，預期</a:t>
            </a:r>
            <a:r>
              <a:rPr lang="en-US" altLang="zh-TW" sz="1750" dirty="0" smtClean="0"/>
              <a:t>2022</a:t>
            </a:r>
            <a:r>
              <a:rPr lang="zh-TW" altLang="en-US" sz="1750" dirty="0" smtClean="0"/>
              <a:t>年第一季有效緩解缺櫃情況後，出貨量可恢復正常；另為填補</a:t>
            </a:r>
            <a:r>
              <a:rPr lang="zh-TW" altLang="en-US" sz="1750" dirty="0"/>
              <a:t>外銷</a:t>
            </a:r>
            <a:r>
              <a:rPr lang="zh-TW" altLang="en-US" sz="1750" dirty="0" smtClean="0"/>
              <a:t>市場受缺櫃影響減少出貨的量，增加投標內銷市場各項標案，包含酒類及防疫酒精瓶等。綜上，玻璃器皿受航運缺櫃影響，</a:t>
            </a:r>
            <a:r>
              <a:rPr lang="en-US" altLang="zh-TW" sz="1750" dirty="0" smtClean="0"/>
              <a:t>2021</a:t>
            </a:r>
            <a:r>
              <a:rPr lang="zh-TW" altLang="en-US" sz="1750" dirty="0" smtClean="0"/>
              <a:t>年度銷貨收入整體略低於</a:t>
            </a:r>
            <a:r>
              <a:rPr lang="en-US" altLang="zh-TW" sz="1750" dirty="0" smtClean="0"/>
              <a:t>2020</a:t>
            </a:r>
            <a:r>
              <a:rPr lang="zh-TW" altLang="en-US" sz="1750" dirty="0" smtClean="0"/>
              <a:t>年度。</a:t>
            </a:r>
            <a:endParaRPr lang="en-US" altLang="zh-TW" sz="1750" dirty="0" smtClean="0"/>
          </a:p>
          <a:p>
            <a:pPr hangingPunct="0"/>
            <a:r>
              <a:rPr lang="en-US" altLang="zh-TW" sz="1750" dirty="0" smtClean="0"/>
              <a:t>2021</a:t>
            </a:r>
            <a:r>
              <a:rPr lang="zh-TW" altLang="en-US" sz="1750" dirty="0" smtClean="0"/>
              <a:t>年第四季耐熱容器與</a:t>
            </a:r>
            <a:r>
              <a:rPr lang="zh-TW" altLang="en-US" sz="1750" dirty="0"/>
              <a:t>廚器產線合併成</a:t>
            </a:r>
            <a:r>
              <a:rPr lang="en-US" altLang="zh-TW" sz="1750" dirty="0"/>
              <a:t>1</a:t>
            </a:r>
            <a:r>
              <a:rPr lang="zh-TW" altLang="en-US" sz="1750" dirty="0"/>
              <a:t>窯</a:t>
            </a:r>
            <a:r>
              <a:rPr lang="en-US" altLang="zh-TW" sz="1750" dirty="0"/>
              <a:t>2</a:t>
            </a:r>
            <a:r>
              <a:rPr lang="zh-TW" altLang="en-US" sz="1750" dirty="0" smtClean="0"/>
              <a:t>線已正式輪</a:t>
            </a:r>
            <a:r>
              <a:rPr lang="zh-TW" altLang="en-US" sz="1750" dirty="0"/>
              <a:t>替生產</a:t>
            </a:r>
            <a:r>
              <a:rPr lang="zh-TW" altLang="en-US" sz="1750" dirty="0" smtClean="0"/>
              <a:t>，主要生產</a:t>
            </a:r>
            <a:r>
              <a:rPr lang="zh-TW" altLang="en-US" sz="1750" dirty="0"/>
              <a:t>高附加價值</a:t>
            </a:r>
            <a:r>
              <a:rPr lang="zh-TW" altLang="en-US" sz="1750" dirty="0" smtClean="0"/>
              <a:t>產品，</a:t>
            </a:r>
            <a:r>
              <a:rPr lang="zh-TW" altLang="en-US" sz="1750" dirty="0"/>
              <a:t>淘汰價格較低的產品，以利降低成本，產銷平衡並去化</a:t>
            </a:r>
            <a:r>
              <a:rPr lang="zh-TW" altLang="en-US" sz="1750" dirty="0" smtClean="0"/>
              <a:t>庫存，預期</a:t>
            </a:r>
            <a:r>
              <a:rPr lang="en-US" altLang="zh-TW" sz="1750" dirty="0" smtClean="0"/>
              <a:t>2022</a:t>
            </a:r>
            <a:r>
              <a:rPr lang="zh-TW" altLang="en-US" sz="1750" dirty="0" smtClean="0"/>
              <a:t>年耐熱容器及廚器產品可望轉虧為盈。</a:t>
            </a:r>
            <a:endParaRPr lang="en-US" altLang="zh-TW" sz="1750" dirty="0" smtClean="0"/>
          </a:p>
          <a:p>
            <a:pPr hangingPunct="0"/>
            <a:endParaRPr lang="zh-TW" altLang="en-US" sz="1750"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a:extLst>
              <a:ext uri="{FF2B5EF4-FFF2-40B4-BE49-F238E27FC236}">
                <a16:creationId xmlns:a16="http://schemas.microsoft.com/office/drawing/2014/main" xmlns="" id="{DA8C2BBB-5D23-4274-963C-1300D6C71D06}"/>
              </a:ext>
            </a:extLst>
          </p:cNvPr>
          <p:cNvSpPr>
            <a:spLocks noGrp="1"/>
          </p:cNvSpPr>
          <p:nvPr>
            <p:ph type="title"/>
          </p:nvPr>
        </p:nvSpPr>
        <p:spPr>
          <a:xfrm>
            <a:off x="457200" y="55563"/>
            <a:ext cx="5845175" cy="642937"/>
          </a:xfrm>
        </p:spPr>
        <p:txBody>
          <a:bodyPr/>
          <a:lstStyle/>
          <a:p>
            <a:pPr marL="320040" indent="-320040" eaLnBrk="1" fontAlgn="auto" hangingPunct="1">
              <a:spcAft>
                <a:spcPts val="0"/>
              </a:spcAft>
              <a:buClr>
                <a:schemeClr val="accent6">
                  <a:lumMod val="75000"/>
                </a:schemeClr>
              </a:buClr>
              <a:defRPr/>
            </a:pPr>
            <a:endParaRPr altLang="en-US"/>
          </a:p>
        </p:txBody>
      </p:sp>
      <p:sp>
        <p:nvSpPr>
          <p:cNvPr id="34819" name="投影片編號版面配置區 2">
            <a:extLst>
              <a:ext uri="{FF2B5EF4-FFF2-40B4-BE49-F238E27FC236}">
                <a16:creationId xmlns:a16="http://schemas.microsoft.com/office/drawing/2014/main" xmlns="" id="{9AB19B13-662C-4839-B20A-E88FBEAE802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5117E21D-C0AD-48A7-9D90-7FD01300DFE2}" type="slidenum">
              <a:rPr lang="zh-TW" altLang="en-US" sz="1200">
                <a:solidFill>
                  <a:schemeClr val="tx2"/>
                </a:solidFill>
                <a:latin typeface="Times New Roman" panose="02020603050405020304" pitchFamily="18" charset="0"/>
                <a:ea typeface="標楷體" panose="03000509000000000000" pitchFamily="65" charset="-120"/>
              </a:rPr>
              <a:pPr eaLnBrk="1" hangingPunct="1">
                <a:spcBef>
                  <a:spcPct val="0"/>
                </a:spcBef>
                <a:spcAft>
                  <a:spcPct val="0"/>
                </a:spcAft>
                <a:buClrTx/>
                <a:buSzTx/>
                <a:buFontTx/>
                <a:buNone/>
              </a:pPr>
              <a:t>29</a:t>
            </a:fld>
            <a:endParaRPr lang="zh-TW" altLang="en-US" sz="1200">
              <a:solidFill>
                <a:schemeClr val="tx2"/>
              </a:solidFill>
              <a:latin typeface="Times New Roman" panose="02020603050405020304" pitchFamily="18" charset="0"/>
              <a:ea typeface="標楷體" panose="03000509000000000000" pitchFamily="65" charset="-120"/>
            </a:endParaRPr>
          </a:p>
        </p:txBody>
      </p:sp>
      <p:sp>
        <p:nvSpPr>
          <p:cNvPr id="34820" name="文字方塊 3">
            <a:extLst>
              <a:ext uri="{FF2B5EF4-FFF2-40B4-BE49-F238E27FC236}">
                <a16:creationId xmlns:a16="http://schemas.microsoft.com/office/drawing/2014/main" xmlns="" id="{A015A880-E238-4F38-9E48-305314D1AD52}"/>
              </a:ext>
            </a:extLst>
          </p:cNvPr>
          <p:cNvSpPr txBox="1">
            <a:spLocks noChangeArrowheads="1"/>
          </p:cNvSpPr>
          <p:nvPr/>
        </p:nvSpPr>
        <p:spPr bwMode="auto">
          <a:xfrm>
            <a:off x="452438" y="1268413"/>
            <a:ext cx="828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r>
              <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Q&amp;A</a:t>
            </a:r>
          </a:p>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r>
              <a:rPr kumimoji="0" lang="zh-TW" altLang="en-US"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感謝聆聽   謝謝指教</a:t>
            </a:r>
            <a:endPar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spcAft>
                <a:spcPct val="0"/>
              </a:spcAft>
              <a:buClrTx/>
              <a:buSzTx/>
              <a:buFontTx/>
              <a:buNone/>
            </a:pPr>
            <a:r>
              <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Thanks for your attention.</a:t>
            </a:r>
          </a:p>
          <a:p>
            <a:pPr eaLnBrk="1" hangingPunct="1">
              <a:spcBef>
                <a:spcPct val="0"/>
              </a:spcBef>
              <a:spcAft>
                <a:spcPct val="0"/>
              </a:spcAft>
              <a:buClrTx/>
              <a:buSzTx/>
              <a:buFontTx/>
              <a:buNone/>
            </a:pPr>
            <a:r>
              <a:rPr kumimoji="0" lang="en-US" altLang="zh-TW" sz="400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Have a great day.</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xmlns="" id="{DA273DD9-4A11-4BE6-92F6-DB572A60A1A2}"/>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主題綱要</a:t>
            </a:r>
          </a:p>
        </p:txBody>
      </p:sp>
      <p:sp>
        <p:nvSpPr>
          <p:cNvPr id="11267" name="投影片編號版面配置區 4">
            <a:extLst>
              <a:ext uri="{FF2B5EF4-FFF2-40B4-BE49-F238E27FC236}">
                <a16:creationId xmlns:a16="http://schemas.microsoft.com/office/drawing/2014/main" xmlns="" id="{A68DD320-63D9-42D8-B143-5D4241EC007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6B468E41-5B8B-4C02-B766-17934F2BBE4E}" type="slidenum">
              <a:rPr lang="zh-TW" altLang="en-US" sz="1200">
                <a:solidFill>
                  <a:schemeClr val="tx2"/>
                </a:solidFill>
                <a:latin typeface="Times New Roman" panose="02020603050405020304" pitchFamily="18" charset="0"/>
                <a:ea typeface="標楷體" pitchFamily="65" charset="-120"/>
              </a:rPr>
              <a:pPr eaLnBrk="1" hangingPunct="1">
                <a:spcBef>
                  <a:spcPct val="0"/>
                </a:spcBef>
                <a:spcAft>
                  <a:spcPct val="0"/>
                </a:spcAft>
                <a:buClrTx/>
                <a:buSzTx/>
                <a:buFontTx/>
                <a:buNone/>
              </a:pPr>
              <a:t>3</a:t>
            </a:fld>
            <a:endParaRPr lang="zh-TW" altLang="en-US" sz="1200">
              <a:solidFill>
                <a:schemeClr val="tx2"/>
              </a:solidFill>
              <a:latin typeface="Times New Roman" panose="02020603050405020304" pitchFamily="18" charset="0"/>
              <a:ea typeface="標楷體" pitchFamily="65" charset="-120"/>
            </a:endParaRPr>
          </a:p>
        </p:txBody>
      </p:sp>
      <p:sp>
        <p:nvSpPr>
          <p:cNvPr id="11268" name="矩形 3">
            <a:extLst>
              <a:ext uri="{FF2B5EF4-FFF2-40B4-BE49-F238E27FC236}">
                <a16:creationId xmlns:a16="http://schemas.microsoft.com/office/drawing/2014/main" xmlns="" id="{C368E6C0-668E-4131-99AF-1D91535DA9C6}"/>
              </a:ext>
            </a:extLst>
          </p:cNvPr>
          <p:cNvSpPr>
            <a:spLocks noChangeArrowheads="1"/>
          </p:cNvSpPr>
          <p:nvPr/>
        </p:nvSpPr>
        <p:spPr bwMode="auto">
          <a:xfrm>
            <a:off x="611188" y="1412875"/>
            <a:ext cx="55451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358775"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lnSpc>
                <a:spcPct val="150000"/>
              </a:lnSpc>
              <a:spcBef>
                <a:spcPct val="0"/>
              </a:spcBef>
              <a:spcAft>
                <a:spcPct val="0"/>
              </a:spcAft>
              <a:buClrTx/>
              <a:buSzTx/>
              <a:buFont typeface="Wingdings" panose="05000000000000000000" pitchFamily="2" charset="2"/>
              <a:buChar char="Ø"/>
            </a:pPr>
            <a:r>
              <a:rPr kumimoji="0" lang="zh-TW" altLang="en-US" sz="3200" dirty="0">
                <a:solidFill>
                  <a:schemeClr val="tx1"/>
                </a:solidFill>
                <a:latin typeface="標楷體" pitchFamily="65" charset="-120"/>
                <a:ea typeface="標楷體" pitchFamily="65" charset="-120"/>
              </a:rPr>
              <a:t>台玻集團簡介</a:t>
            </a:r>
            <a:endParaRPr kumimoji="0" lang="en-US" altLang="zh-TW" sz="3200" dirty="0">
              <a:solidFill>
                <a:schemeClr val="tx1"/>
              </a:solidFill>
              <a:latin typeface="標楷體" pitchFamily="65" charset="-120"/>
              <a:ea typeface="標楷體" pitchFamily="65" charset="-120"/>
            </a:endParaRPr>
          </a:p>
          <a:p>
            <a:pPr eaLnBrk="1" hangingPunct="1">
              <a:lnSpc>
                <a:spcPct val="150000"/>
              </a:lnSpc>
              <a:spcBef>
                <a:spcPct val="0"/>
              </a:spcBef>
              <a:spcAft>
                <a:spcPct val="0"/>
              </a:spcAft>
              <a:buClrTx/>
              <a:buSzTx/>
              <a:buFont typeface="Wingdings" panose="05000000000000000000" pitchFamily="2" charset="2"/>
              <a:buChar char="Ø"/>
            </a:pPr>
            <a:r>
              <a:rPr kumimoji="0" lang="zh-TW" altLang="en-US" sz="3200" dirty="0">
                <a:solidFill>
                  <a:schemeClr val="tx1"/>
                </a:solidFill>
                <a:latin typeface="標楷體" pitchFamily="65" charset="-120"/>
                <a:ea typeface="標楷體" pitchFamily="65" charset="-120"/>
              </a:rPr>
              <a:t>生產基地</a:t>
            </a:r>
            <a:endParaRPr kumimoji="0" lang="en-US" altLang="zh-TW" sz="3200" dirty="0">
              <a:solidFill>
                <a:schemeClr val="tx1"/>
              </a:solidFill>
              <a:latin typeface="標楷體" pitchFamily="65" charset="-120"/>
              <a:ea typeface="標楷體" pitchFamily="65" charset="-120"/>
            </a:endParaRPr>
          </a:p>
          <a:p>
            <a:pPr eaLnBrk="1" hangingPunct="1">
              <a:lnSpc>
                <a:spcPct val="150000"/>
              </a:lnSpc>
              <a:spcBef>
                <a:spcPct val="0"/>
              </a:spcBef>
              <a:spcAft>
                <a:spcPct val="0"/>
              </a:spcAft>
              <a:buClrTx/>
              <a:buSzTx/>
              <a:buFont typeface="Wingdings" panose="05000000000000000000" pitchFamily="2" charset="2"/>
              <a:buChar char="Ø"/>
            </a:pPr>
            <a:r>
              <a:rPr kumimoji="0" lang="zh-TW" altLang="en-US" sz="3200" dirty="0">
                <a:solidFill>
                  <a:schemeClr val="tx1"/>
                </a:solidFill>
                <a:latin typeface="標楷體" pitchFamily="65" charset="-120"/>
                <a:ea typeface="標楷體" pitchFamily="65" charset="-120"/>
              </a:rPr>
              <a:t>產品介紹</a:t>
            </a:r>
            <a:endParaRPr kumimoji="0" lang="en-US" altLang="zh-TW" sz="3200" dirty="0">
              <a:solidFill>
                <a:schemeClr val="tx1"/>
              </a:solidFill>
              <a:latin typeface="標楷體" pitchFamily="65" charset="-120"/>
              <a:ea typeface="標楷體" pitchFamily="65" charset="-120"/>
            </a:endParaRPr>
          </a:p>
          <a:p>
            <a:pPr eaLnBrk="1" hangingPunct="1">
              <a:lnSpc>
                <a:spcPct val="150000"/>
              </a:lnSpc>
              <a:spcBef>
                <a:spcPct val="0"/>
              </a:spcBef>
              <a:spcAft>
                <a:spcPct val="0"/>
              </a:spcAft>
              <a:buClrTx/>
              <a:buSzTx/>
              <a:buFont typeface="Wingdings" panose="05000000000000000000" pitchFamily="2" charset="2"/>
              <a:buChar char="Ø"/>
            </a:pPr>
            <a:r>
              <a:rPr kumimoji="0"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2021</a:t>
            </a:r>
            <a:r>
              <a:rPr kumimoji="0"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年</a:t>
            </a:r>
            <a:r>
              <a:rPr kumimoji="0"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rPr>
              <a:t>營運概況</a:t>
            </a:r>
            <a:endParaRPr kumimoji="0" lang="en-US" altLang="zh-TW" sz="3200" dirty="0">
              <a:solidFill>
                <a:schemeClr val="tx1"/>
              </a:solidFill>
              <a:latin typeface="Times New Roman" panose="02020603050405020304" pitchFamily="18" charset="0"/>
              <a:ea typeface="標楷體" pitchFamily="65" charset="-120"/>
              <a:cs typeface="Times New Roman" panose="02020603050405020304" pitchFamily="18" charset="0"/>
            </a:endParaRPr>
          </a:p>
          <a:p>
            <a:pPr eaLnBrk="1" hangingPunct="1">
              <a:lnSpc>
                <a:spcPct val="150000"/>
              </a:lnSpc>
              <a:spcBef>
                <a:spcPct val="0"/>
              </a:spcBef>
              <a:spcAft>
                <a:spcPct val="0"/>
              </a:spcAft>
              <a:buClrTx/>
              <a:buSzTx/>
              <a:buFont typeface="Wingdings" panose="05000000000000000000" pitchFamily="2" charset="2"/>
              <a:buChar char="Ø"/>
            </a:pPr>
            <a:r>
              <a:rPr kumimoji="0"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rPr>
              <a:t>市場現況與發展</a:t>
            </a:r>
            <a:endParaRPr kumimoji="0" lang="en-US" altLang="zh-TW" sz="3200" dirty="0">
              <a:solidFill>
                <a:schemeClr val="tx1"/>
              </a:solidFill>
              <a:latin typeface="Times New Roman" panose="02020603050405020304" pitchFamily="18" charset="0"/>
              <a:ea typeface="標楷體" pitchFamily="65" charset="-120"/>
              <a:cs typeface="Times New Roman" panose="02020603050405020304" pitchFamily="18" charset="0"/>
            </a:endParaRPr>
          </a:p>
          <a:p>
            <a:pPr eaLnBrk="1" hangingPunct="1">
              <a:lnSpc>
                <a:spcPct val="150000"/>
              </a:lnSpc>
              <a:spcBef>
                <a:spcPct val="0"/>
              </a:spcBef>
              <a:spcAft>
                <a:spcPct val="0"/>
              </a:spcAft>
              <a:buClrTx/>
              <a:buSzTx/>
              <a:buFont typeface="Wingdings" panose="05000000000000000000" pitchFamily="2" charset="2"/>
              <a:buChar char="Ø"/>
            </a:pPr>
            <a:r>
              <a:rPr kumimoji="0" lang="en-US" altLang="zh-TW" sz="3200" dirty="0">
                <a:solidFill>
                  <a:schemeClr val="tx1"/>
                </a:solidFill>
                <a:latin typeface="Times New Roman" panose="02020603050405020304" pitchFamily="18" charset="0"/>
                <a:ea typeface="標楷體" pitchFamily="65" charset="-120"/>
                <a:cs typeface="Times New Roman" panose="02020603050405020304" pitchFamily="18" charset="0"/>
              </a:rPr>
              <a:t>Q&amp;A</a:t>
            </a:r>
            <a:endParaRPr kumimoji="0" lang="zh-TW" altLang="en-US" sz="32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a:extLst>
              <a:ext uri="{FF2B5EF4-FFF2-40B4-BE49-F238E27FC236}">
                <a16:creationId xmlns:a16="http://schemas.microsoft.com/office/drawing/2014/main" xmlns="" id="{A3E6D714-5C5C-4011-81C8-081C334869CF}"/>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台玻集團簡介</a:t>
            </a:r>
          </a:p>
        </p:txBody>
      </p:sp>
      <p:sp>
        <p:nvSpPr>
          <p:cNvPr id="12291" name="投影片編號版面配置區 2">
            <a:extLst>
              <a:ext uri="{FF2B5EF4-FFF2-40B4-BE49-F238E27FC236}">
                <a16:creationId xmlns:a16="http://schemas.microsoft.com/office/drawing/2014/main" xmlns="" id="{013D5C24-4EF9-4FC1-98D6-4CB0F445959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0AFF26ED-AC04-4D5D-9424-6C168DF7DF98}" type="slidenum">
              <a:rPr lang="zh-TW" altLang="en-US" sz="1200">
                <a:solidFill>
                  <a:schemeClr val="tx2"/>
                </a:solidFill>
                <a:latin typeface="Times New Roman" panose="02020603050405020304" pitchFamily="18" charset="0"/>
                <a:ea typeface="標楷體" pitchFamily="65" charset="-120"/>
              </a:rPr>
              <a:pPr eaLnBrk="1" hangingPunct="1">
                <a:spcBef>
                  <a:spcPct val="0"/>
                </a:spcBef>
                <a:spcAft>
                  <a:spcPct val="0"/>
                </a:spcAft>
                <a:buClrTx/>
                <a:buSzTx/>
                <a:buFontTx/>
                <a:buNone/>
              </a:pPr>
              <a:t>4</a:t>
            </a:fld>
            <a:endParaRPr lang="zh-TW" altLang="en-US" sz="1200">
              <a:solidFill>
                <a:schemeClr val="tx2"/>
              </a:solidFill>
              <a:latin typeface="Times New Roman" panose="02020603050405020304" pitchFamily="18" charset="0"/>
              <a:ea typeface="標楷體" pitchFamily="65" charset="-120"/>
            </a:endParaRPr>
          </a:p>
        </p:txBody>
      </p:sp>
      <p:graphicFrame>
        <p:nvGraphicFramePr>
          <p:cNvPr id="4" name="表格 3">
            <a:extLst>
              <a:ext uri="{FF2B5EF4-FFF2-40B4-BE49-F238E27FC236}">
                <a16:creationId xmlns:a16="http://schemas.microsoft.com/office/drawing/2014/main" xmlns="" id="{85BC17B4-61CB-42EA-802B-CF187BC09F82}"/>
              </a:ext>
            </a:extLst>
          </p:cNvPr>
          <p:cNvGraphicFramePr>
            <a:graphicFrameLocks noGrp="1"/>
          </p:cNvGraphicFramePr>
          <p:nvPr>
            <p:extLst>
              <p:ext uri="{D42A27DB-BD31-4B8C-83A1-F6EECF244321}">
                <p14:modId xmlns:p14="http://schemas.microsoft.com/office/powerpoint/2010/main" val="1277208572"/>
              </p:ext>
            </p:extLst>
          </p:nvPr>
        </p:nvGraphicFramePr>
        <p:xfrm>
          <a:off x="611188" y="1196975"/>
          <a:ext cx="8208962" cy="4383090"/>
        </p:xfrm>
        <a:graphic>
          <a:graphicData uri="http://schemas.openxmlformats.org/drawingml/2006/table">
            <a:tbl>
              <a:tblPr/>
              <a:tblGrid>
                <a:gridCol w="2592387">
                  <a:extLst>
                    <a:ext uri="{9D8B030D-6E8A-4147-A177-3AD203B41FA5}">
                      <a16:colId xmlns:a16="http://schemas.microsoft.com/office/drawing/2014/main" xmlns="" val="875817154"/>
                    </a:ext>
                  </a:extLst>
                </a:gridCol>
                <a:gridCol w="5616575">
                  <a:extLst>
                    <a:ext uri="{9D8B030D-6E8A-4147-A177-3AD203B41FA5}">
                      <a16:colId xmlns:a16="http://schemas.microsoft.com/office/drawing/2014/main" xmlns="" val="1105543713"/>
                    </a:ext>
                  </a:extLst>
                </a:gridCol>
              </a:tblGrid>
              <a:tr h="576263">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zh-TW" altLang="en-US" sz="2800" b="0" i="0" u="none" strike="noStrike" cap="none" normalizeH="0" baseline="0" dirty="0">
                          <a:ln>
                            <a:noFill/>
                          </a:ln>
                          <a:solidFill>
                            <a:srgbClr val="FF0000"/>
                          </a:solidFill>
                          <a:effectLst/>
                          <a:latin typeface="標楷體" pitchFamily="65" charset="-120"/>
                          <a:ea typeface="標楷體" pitchFamily="65" charset="-120"/>
                        </a:rPr>
                        <a:t>創立時間</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en-US" altLang="zh-TW"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1964</a:t>
                      </a:r>
                      <a:r>
                        <a:rPr kumimoji="0" lang="zh-TW" altLang="en-US"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年</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xmlns="" val="1152106758"/>
                  </a:ext>
                </a:extLst>
              </a:tr>
              <a:tr h="576263">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zh-TW" altLang="en-US" sz="2800" b="0" i="0" u="none" strike="noStrike" cap="none" normalizeH="0" baseline="0">
                          <a:ln>
                            <a:noFill/>
                          </a:ln>
                          <a:solidFill>
                            <a:srgbClr val="FF0000"/>
                          </a:solidFill>
                          <a:effectLst/>
                          <a:latin typeface="標楷體" pitchFamily="65" charset="-120"/>
                          <a:ea typeface="標楷體" pitchFamily="65" charset="-120"/>
                        </a:rPr>
                        <a:t>資本額</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zh-TW" altLang="en-US"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新台幣</a:t>
                      </a:r>
                      <a:r>
                        <a:rPr kumimoji="0" lang="en-US" altLang="zh-TW"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290.8</a:t>
                      </a:r>
                      <a:r>
                        <a:rPr kumimoji="0" lang="zh-TW" altLang="en-US"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億元</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xmlns="" val="3908922075"/>
                  </a:ext>
                </a:extLst>
              </a:tr>
              <a:tr h="576263">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zh-TW" altLang="en-US" sz="2800" b="0" i="0" u="none" strike="noStrike" cap="none" normalizeH="0" baseline="0">
                          <a:ln>
                            <a:noFill/>
                          </a:ln>
                          <a:solidFill>
                            <a:srgbClr val="FF0000"/>
                          </a:solidFill>
                          <a:effectLst/>
                          <a:latin typeface="標楷體" pitchFamily="65" charset="-120"/>
                          <a:ea typeface="標楷體" pitchFamily="65" charset="-120"/>
                        </a:rPr>
                        <a:t>董事長</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zh-TW" altLang="en-US"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林伯豐先生</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xmlns="" val="3305457692"/>
                  </a:ext>
                </a:extLst>
              </a:tr>
              <a:tr h="576263">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zh-TW" altLang="en-US" sz="2800" b="0" i="0" u="none" strike="noStrike" cap="none" normalizeH="0" baseline="0">
                          <a:ln>
                            <a:noFill/>
                          </a:ln>
                          <a:solidFill>
                            <a:srgbClr val="FF0000"/>
                          </a:solidFill>
                          <a:effectLst/>
                          <a:latin typeface="標楷體" pitchFamily="65" charset="-120"/>
                          <a:ea typeface="標楷體" pitchFamily="65" charset="-120"/>
                        </a:rPr>
                        <a:t>全球員工人數</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12,880</a:t>
                      </a:r>
                      <a:r>
                        <a:rPr kumimoji="0" lang="zh-TW" altLang="en-US" sz="2800" b="0" i="0" u="none" strike="noStrike" cap="none" normalizeH="0" baseline="0" dirty="0" smtClean="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人 </a:t>
                      </a:r>
                      <a:r>
                        <a:rPr kumimoji="0" lang="en-US" altLang="zh-TW"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a:t>
                      </a:r>
                      <a:r>
                        <a:rPr kumimoji="0" lang="en-US" altLang="zh-TW" sz="2800" b="0" i="0" u="none" strike="noStrike" cap="none" normalizeH="0" baseline="0" dirty="0" smtClean="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2021.9.30</a:t>
                      </a:r>
                      <a:r>
                        <a:rPr kumimoji="0" lang="zh-TW" altLang="en-US"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止</a:t>
                      </a:r>
                      <a:r>
                        <a:rPr kumimoji="0" lang="en-US" altLang="zh-TW"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a:t>
                      </a:r>
                      <a:endParaRPr kumimoji="0" lang="zh-TW" altLang="en-US"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endParaRP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xmlns="" val="204128622"/>
                  </a:ext>
                </a:extLst>
              </a:tr>
              <a:tr h="576263">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zh-TW" altLang="en-US" sz="2800" b="0" i="0" u="none" strike="noStrike" cap="none" normalizeH="0" baseline="0">
                          <a:ln>
                            <a:noFill/>
                          </a:ln>
                          <a:solidFill>
                            <a:srgbClr val="FF0000"/>
                          </a:solidFill>
                          <a:effectLst/>
                          <a:latin typeface="標楷體" pitchFamily="65" charset="-120"/>
                          <a:ea typeface="標楷體" pitchFamily="65" charset="-120"/>
                        </a:rPr>
                        <a:t>股票上市時間</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ct val="0"/>
                        </a:spcBef>
                        <a:spcAft>
                          <a:spcPct val="0"/>
                        </a:spcAft>
                        <a:buClrTx/>
                        <a:buSzTx/>
                        <a:buFontTx/>
                        <a:buNone/>
                        <a:tabLst/>
                      </a:pPr>
                      <a:r>
                        <a:rPr kumimoji="0" lang="en-US" altLang="zh-TW"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1973</a:t>
                      </a:r>
                      <a:r>
                        <a:rPr kumimoji="0" lang="zh-TW" altLang="en-US" sz="2800" b="0" i="0" u="none" strike="noStrike" cap="none" normalizeH="0" baseline="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年於台灣證券交易所股票上市</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xmlns="" val="592206277"/>
                  </a:ext>
                </a:extLst>
              </a:tr>
              <a:tr h="1501775">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ts val="600"/>
                        </a:spcBef>
                        <a:spcAft>
                          <a:spcPts val="600"/>
                        </a:spcAft>
                        <a:buClrTx/>
                        <a:buSzTx/>
                        <a:buFontTx/>
                        <a:buNone/>
                        <a:tabLst/>
                      </a:pPr>
                      <a:r>
                        <a:rPr kumimoji="0" lang="zh-TW" altLang="en-US" sz="2800" b="0" i="0" u="none" strike="noStrike" cap="none" normalizeH="0" baseline="0">
                          <a:ln>
                            <a:noFill/>
                          </a:ln>
                          <a:solidFill>
                            <a:srgbClr val="FF0000"/>
                          </a:solidFill>
                          <a:effectLst/>
                          <a:latin typeface="標楷體" pitchFamily="65" charset="-120"/>
                          <a:ea typeface="標楷體" pitchFamily="65" charset="-120"/>
                        </a:rPr>
                        <a:t>主要產品</a:t>
                      </a:r>
                    </a:p>
                  </a:txBody>
                  <a:tcPr marL="91441" marR="91441"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defRPr kumimoji="1">
                          <a:solidFill>
                            <a:schemeClr val="tx1"/>
                          </a:solidFill>
                          <a:latin typeface="Rockwell" panose="02060603020205020403" pitchFamily="18" charset="0"/>
                          <a:ea typeface="新細明體" panose="02020500000000000000" pitchFamily="18" charset="-120"/>
                        </a:defRPr>
                      </a:lvl1pPr>
                      <a:lvl2pPr marL="742950" indent="-285750" eaLnBrk="0" hangingPunct="0">
                        <a:defRPr kumimoji="1">
                          <a:solidFill>
                            <a:schemeClr val="tx1"/>
                          </a:solidFill>
                          <a:latin typeface="Rockwell" panose="02060603020205020403" pitchFamily="18" charset="0"/>
                          <a:ea typeface="新細明體" panose="02020500000000000000" pitchFamily="18" charset="-120"/>
                        </a:defRPr>
                      </a:lvl2pPr>
                      <a:lvl3pPr marL="1143000" indent="-228600" eaLnBrk="0" hangingPunct="0">
                        <a:defRPr kumimoji="1">
                          <a:solidFill>
                            <a:schemeClr val="tx1"/>
                          </a:solidFill>
                          <a:latin typeface="Rockwell" panose="02060603020205020403" pitchFamily="18" charset="0"/>
                          <a:ea typeface="新細明體" panose="02020500000000000000" pitchFamily="18" charset="-120"/>
                        </a:defRPr>
                      </a:lvl3pPr>
                      <a:lvl4pPr marL="1600200" indent="-228600" eaLnBrk="0" hangingPunct="0">
                        <a:defRPr kumimoji="1">
                          <a:solidFill>
                            <a:schemeClr val="tx1"/>
                          </a:solidFill>
                          <a:latin typeface="Rockwell" panose="02060603020205020403" pitchFamily="18" charset="0"/>
                          <a:ea typeface="新細明體" panose="02020500000000000000" pitchFamily="18" charset="-120"/>
                        </a:defRPr>
                      </a:lvl4pPr>
                      <a:lvl5pPr marL="2057400" indent="-228600" eaLnBrk="0" hangingPunct="0">
                        <a:defRPr kumimoji="1">
                          <a:solidFill>
                            <a:schemeClr val="tx1"/>
                          </a:solidFill>
                          <a:latin typeface="Rockwell" panose="02060603020205020403"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Rockwell" panose="02060603020205020403" pitchFamily="18" charset="0"/>
                          <a:ea typeface="新細明體" panose="02020500000000000000" pitchFamily="18" charset="-120"/>
                        </a:defRPr>
                      </a:lvl9pPr>
                    </a:lstStyle>
                    <a:p>
                      <a:pPr marL="0" marR="0" lvl="0" indent="0" algn="l" defTabSz="914400" rtl="0" eaLnBrk="1" fontAlgn="base" latinLnBrk="0" hangingPunct="1">
                        <a:lnSpc>
                          <a:spcPts val="2900"/>
                        </a:lnSpc>
                        <a:spcBef>
                          <a:spcPts val="600"/>
                        </a:spcBef>
                        <a:spcAft>
                          <a:spcPts val="600"/>
                        </a:spcAft>
                        <a:buClrTx/>
                        <a:buSzTx/>
                        <a:buFontTx/>
                        <a:buNone/>
                        <a:tabLst/>
                      </a:pPr>
                      <a:r>
                        <a:rPr kumimoji="0" lang="zh-TW" altLang="en-US"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平板玻璃</a:t>
                      </a:r>
                      <a:endParaRPr kumimoji="0" lang="en-US" altLang="zh-TW"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endParaRPr>
                    </a:p>
                    <a:p>
                      <a:pPr marL="0" marR="0" lvl="0" indent="0" algn="l" defTabSz="914400" rtl="0" eaLnBrk="1" fontAlgn="base" latinLnBrk="0" hangingPunct="1">
                        <a:lnSpc>
                          <a:spcPts val="2900"/>
                        </a:lnSpc>
                        <a:spcBef>
                          <a:spcPts val="600"/>
                        </a:spcBef>
                        <a:spcAft>
                          <a:spcPts val="600"/>
                        </a:spcAft>
                        <a:buClrTx/>
                        <a:buSzTx/>
                        <a:buFontTx/>
                        <a:buNone/>
                        <a:tabLst/>
                      </a:pPr>
                      <a:r>
                        <a:rPr kumimoji="0" lang="zh-TW" altLang="en-US"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玻璃纖維</a:t>
                      </a:r>
                      <a:endParaRPr kumimoji="0" lang="en-US" altLang="zh-TW"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endParaRPr>
                    </a:p>
                    <a:p>
                      <a:pPr marL="0" marR="0" lvl="0" indent="0" algn="l" defTabSz="914400" rtl="0" eaLnBrk="1" fontAlgn="base" latinLnBrk="0" hangingPunct="1">
                        <a:lnSpc>
                          <a:spcPts val="2900"/>
                        </a:lnSpc>
                        <a:spcBef>
                          <a:spcPts val="600"/>
                        </a:spcBef>
                        <a:spcAft>
                          <a:spcPts val="600"/>
                        </a:spcAft>
                        <a:buClrTx/>
                        <a:buSzTx/>
                        <a:buFontTx/>
                        <a:buNone/>
                        <a:tabLst/>
                      </a:pPr>
                      <a:r>
                        <a:rPr kumimoji="0" lang="zh-TW" altLang="en-US" sz="2800" b="0" i="0" u="none" strike="noStrike" cap="none" normalizeH="0" baseline="0" dirty="0">
                          <a:ln>
                            <a:noFill/>
                          </a:ln>
                          <a:solidFill>
                            <a:srgbClr val="000000"/>
                          </a:solidFill>
                          <a:effectLst/>
                          <a:latin typeface="Times New Roman" panose="02020603050405020304" pitchFamily="18" charset="0"/>
                          <a:ea typeface="標楷體" pitchFamily="65" charset="-120"/>
                          <a:cs typeface="Times New Roman" panose="02020603050405020304" pitchFamily="18" charset="0"/>
                        </a:rPr>
                        <a:t>玻璃器皿</a:t>
                      </a:r>
                    </a:p>
                  </a:txBody>
                  <a:tcPr marL="91441" marR="91441"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7720986"/>
                  </a:ext>
                </a:extLst>
              </a:tr>
            </a:tbl>
          </a:graphicData>
        </a:graphic>
      </p:graphicFrame>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a:extLst>
              <a:ext uri="{FF2B5EF4-FFF2-40B4-BE49-F238E27FC236}">
                <a16:creationId xmlns:a16="http://schemas.microsoft.com/office/drawing/2014/main" xmlns="" id="{C880F73A-4466-4A76-8261-5480168919D8}"/>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台玻集團簡介</a:t>
            </a:r>
          </a:p>
        </p:txBody>
      </p:sp>
      <p:sp>
        <p:nvSpPr>
          <p:cNvPr id="13315" name="投影片編號版面配置區 2">
            <a:extLst>
              <a:ext uri="{FF2B5EF4-FFF2-40B4-BE49-F238E27FC236}">
                <a16:creationId xmlns:a16="http://schemas.microsoft.com/office/drawing/2014/main" xmlns="" id="{C312360B-A5D4-4B24-AE0A-EBD58D45C017}"/>
              </a:ext>
            </a:extLst>
          </p:cNvPr>
          <p:cNvSpPr>
            <a:spLocks noGrp="1"/>
          </p:cNvSpPr>
          <p:nvPr>
            <p:ph type="sldNum" sz="quarter" idx="10"/>
          </p:nvPr>
        </p:nvSpPr>
        <p:spPr bwMode="auto">
          <a:xfrm>
            <a:off x="8172376" y="6505961"/>
            <a:ext cx="770408" cy="3794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fld id="{16DC2CAD-6387-44A6-A599-2DAD731206AD}" type="slidenum">
              <a:rPr lang="zh-TW" altLang="en-US" sz="1200">
                <a:solidFill>
                  <a:schemeClr val="tx2"/>
                </a:solidFill>
                <a:latin typeface="Times New Roman" panose="02020603050405020304" pitchFamily="18" charset="0"/>
                <a:ea typeface="標楷體" pitchFamily="65" charset="-120"/>
              </a:rPr>
              <a:pPr eaLnBrk="1" hangingPunct="1">
                <a:spcBef>
                  <a:spcPct val="0"/>
                </a:spcBef>
                <a:spcAft>
                  <a:spcPct val="0"/>
                </a:spcAft>
                <a:buClrTx/>
                <a:buSzTx/>
                <a:buFontTx/>
                <a:buNone/>
              </a:pPr>
              <a:t>5</a:t>
            </a:fld>
            <a:endParaRPr lang="zh-TW" altLang="en-US" sz="1200" dirty="0">
              <a:solidFill>
                <a:schemeClr val="tx2"/>
              </a:solidFill>
              <a:latin typeface="Times New Roman" panose="02020603050405020304" pitchFamily="18" charset="0"/>
              <a:ea typeface="標楷體" pitchFamily="65" charset="-120"/>
            </a:endParaRPr>
          </a:p>
        </p:txBody>
      </p:sp>
      <p:sp>
        <p:nvSpPr>
          <p:cNvPr id="13364" name="矩形 7">
            <a:extLst>
              <a:ext uri="{FF2B5EF4-FFF2-40B4-BE49-F238E27FC236}">
                <a16:creationId xmlns:a16="http://schemas.microsoft.com/office/drawing/2014/main" xmlns="" id="{965AAD05-7B71-47F5-A211-0B801A248815}"/>
              </a:ext>
            </a:extLst>
          </p:cNvPr>
          <p:cNvSpPr>
            <a:spLocks noChangeArrowheads="1"/>
          </p:cNvSpPr>
          <p:nvPr/>
        </p:nvSpPr>
        <p:spPr bwMode="auto">
          <a:xfrm>
            <a:off x="755576" y="786607"/>
            <a:ext cx="741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lang="zh-TW" altLang="zh-TW" sz="1600" b="1" dirty="0">
                <a:solidFill>
                  <a:schemeClr val="tx1"/>
                </a:solidFill>
                <a:latin typeface="標楷體" pitchFamily="65" charset="-120"/>
                <a:ea typeface="標楷體" pitchFamily="65" charset="-120"/>
              </a:rPr>
              <a:t>台灣玻璃工業有限公司第</a:t>
            </a:r>
            <a:r>
              <a:rPr lang="en-US" altLang="zh-TW" sz="1600" b="1" dirty="0">
                <a:solidFill>
                  <a:schemeClr val="tx1"/>
                </a:solidFill>
                <a:latin typeface="標楷體" pitchFamily="65" charset="-120"/>
                <a:ea typeface="標楷體" pitchFamily="65" charset="-120"/>
              </a:rPr>
              <a:t> </a:t>
            </a:r>
            <a:r>
              <a:rPr lang="en-US" altLang="zh-TW" sz="1600" b="1" dirty="0" smtClean="0">
                <a:solidFill>
                  <a:schemeClr val="tx1"/>
                </a:solidFill>
                <a:latin typeface="標楷體" pitchFamily="65" charset="-120"/>
                <a:ea typeface="標楷體" pitchFamily="65" charset="-120"/>
              </a:rPr>
              <a:t>20 </a:t>
            </a:r>
            <a:r>
              <a:rPr lang="zh-TW" altLang="zh-TW" sz="1600" b="1" dirty="0">
                <a:solidFill>
                  <a:schemeClr val="tx1"/>
                </a:solidFill>
                <a:latin typeface="標楷體" pitchFamily="65" charset="-120"/>
                <a:ea typeface="標楷體" pitchFamily="65" charset="-120"/>
              </a:rPr>
              <a:t>屆董事</a:t>
            </a:r>
            <a:r>
              <a:rPr lang="en-US" altLang="zh-TW" sz="1600" b="1" dirty="0">
                <a:solidFill>
                  <a:schemeClr val="tx1"/>
                </a:solidFill>
                <a:latin typeface="標楷體" pitchFamily="65" charset="-120"/>
                <a:ea typeface="標楷體" pitchFamily="65" charset="-120"/>
              </a:rPr>
              <a:t> / </a:t>
            </a:r>
            <a:r>
              <a:rPr lang="zh-TW" altLang="zh-TW" sz="1600" b="1" dirty="0">
                <a:solidFill>
                  <a:schemeClr val="tx1"/>
                </a:solidFill>
                <a:latin typeface="標楷體" pitchFamily="65" charset="-120"/>
                <a:ea typeface="標楷體" pitchFamily="65" charset="-120"/>
              </a:rPr>
              <a:t>第</a:t>
            </a:r>
            <a:r>
              <a:rPr lang="en-US" altLang="zh-TW" sz="1600" b="1" dirty="0">
                <a:solidFill>
                  <a:schemeClr val="tx1"/>
                </a:solidFill>
                <a:latin typeface="標楷體" pitchFamily="65" charset="-120"/>
                <a:ea typeface="標楷體" pitchFamily="65" charset="-120"/>
              </a:rPr>
              <a:t> </a:t>
            </a:r>
            <a:r>
              <a:rPr lang="en-US" altLang="zh-TW" sz="1600" b="1" dirty="0" smtClean="0">
                <a:solidFill>
                  <a:schemeClr val="tx1"/>
                </a:solidFill>
                <a:latin typeface="標楷體" pitchFamily="65" charset="-120"/>
                <a:ea typeface="標楷體" pitchFamily="65" charset="-120"/>
              </a:rPr>
              <a:t>3 </a:t>
            </a:r>
            <a:r>
              <a:rPr lang="zh-TW" altLang="zh-TW" sz="1600" b="1" dirty="0" smtClean="0">
                <a:solidFill>
                  <a:schemeClr val="tx1"/>
                </a:solidFill>
                <a:latin typeface="標楷體" pitchFamily="65" charset="-120"/>
                <a:ea typeface="標楷體" pitchFamily="65" charset="-120"/>
              </a:rPr>
              <a:t>屆</a:t>
            </a:r>
            <a:r>
              <a:rPr lang="zh-TW" altLang="zh-TW" sz="1600" b="1" dirty="0">
                <a:solidFill>
                  <a:schemeClr val="tx1"/>
                </a:solidFill>
                <a:latin typeface="標楷體" pitchFamily="65" charset="-120"/>
                <a:ea typeface="標楷體" pitchFamily="65" charset="-120"/>
              </a:rPr>
              <a:t>審計委員 </a:t>
            </a:r>
            <a:r>
              <a:rPr lang="en-US" altLang="zh-TW" sz="1600" b="1" dirty="0">
                <a:solidFill>
                  <a:schemeClr val="tx1"/>
                </a:solidFill>
                <a:latin typeface="標楷體" pitchFamily="65" charset="-120"/>
                <a:ea typeface="標楷體" pitchFamily="65" charset="-120"/>
              </a:rPr>
              <a:t>(</a:t>
            </a:r>
            <a:r>
              <a:rPr lang="en-US" altLang="zh-TW" sz="1600" b="1" dirty="0" smtClean="0">
                <a:solidFill>
                  <a:schemeClr val="tx1"/>
                </a:solidFill>
                <a:latin typeface="標楷體" pitchFamily="65" charset="-120"/>
                <a:ea typeface="標楷體" pitchFamily="65" charset="-120"/>
              </a:rPr>
              <a:t>2021-2024)</a:t>
            </a:r>
            <a:endParaRPr lang="en-US" altLang="zh-TW" sz="1600" b="1" dirty="0">
              <a:solidFill>
                <a:schemeClr val="tx1"/>
              </a:solidFill>
              <a:latin typeface="標楷體" pitchFamily="65" charset="-120"/>
              <a:ea typeface="標楷體" pitchFamily="65" charset="-120"/>
            </a:endParaRPr>
          </a:p>
        </p:txBody>
      </p:sp>
      <p:sp>
        <p:nvSpPr>
          <p:cNvPr id="1336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899294" y="2060848"/>
            <a:ext cx="792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zh-TW" altLang="en-US" sz="1400" dirty="0" smtClean="0">
                <a:solidFill>
                  <a:schemeClr val="tx1"/>
                </a:solidFill>
                <a:latin typeface="Times New Roman" panose="02020603050405020304" pitchFamily="18" charset="0"/>
                <a:ea typeface="標楷體" pitchFamily="65" charset="-120"/>
                <a:cs typeface="Times New Roman" panose="02020603050405020304" pitchFamily="18" charset="0"/>
              </a:rPr>
              <a:t>林伯豐</a:t>
            </a:r>
            <a:endParaRPr kumimoji="0" lang="en-US" altLang="zh-TW" sz="14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pPr eaLnBrk="1" hangingPunct="1">
              <a:spcBef>
                <a:spcPct val="0"/>
              </a:spcBef>
              <a:spcAft>
                <a:spcPct val="0"/>
              </a:spcAft>
              <a:buClrTx/>
              <a:buSzTx/>
              <a:buFontTx/>
              <a:buNone/>
            </a:pPr>
            <a:r>
              <a:rPr kumimoji="0" lang="en-US" altLang="zh-TW" sz="1400" dirty="0" smtClean="0">
                <a:solidFill>
                  <a:schemeClr val="tx1"/>
                </a:solidFill>
                <a:latin typeface="Times New Roman" panose="02020603050405020304" pitchFamily="18" charset="0"/>
                <a:ea typeface="標楷體" pitchFamily="65" charset="-120"/>
                <a:cs typeface="Times New Roman" panose="02020603050405020304" pitchFamily="18" charset="0"/>
              </a:rPr>
              <a:t>Lin, P F</a:t>
            </a:r>
            <a:endParaRPr kumimoji="0" lang="zh-TW" altLang="en-US" sz="14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pic>
        <p:nvPicPr>
          <p:cNvPr id="13314" name="Picture 2" descr="L:\會計部共用\法說會\2021法說會\董事照片\1.林伯豐 董事長.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861" y="1124744"/>
            <a:ext cx="648554" cy="97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L:\會計部共用\法說會\2021法說會\董事照片\4.林瀚東.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5" t="868" b="-2173"/>
          <a:stretch/>
        </p:blipFill>
        <p:spPr bwMode="auto">
          <a:xfrm>
            <a:off x="940861" y="2584068"/>
            <a:ext cx="648000" cy="84229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899294" y="3356992"/>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zh-TW" altLang="en-US" sz="1400" dirty="0">
                <a:solidFill>
                  <a:schemeClr val="tx1"/>
                </a:solidFill>
                <a:latin typeface="Times New Roman" panose="02020603050405020304" pitchFamily="18" charset="0"/>
                <a:ea typeface="標楷體" pitchFamily="65" charset="-120"/>
                <a:cs typeface="Times New Roman" panose="02020603050405020304" pitchFamily="18" charset="0"/>
              </a:rPr>
              <a:t>林瀚東</a:t>
            </a:r>
          </a:p>
          <a:p>
            <a:pPr eaLnBrk="1" hangingPunct="1">
              <a:spcBef>
                <a:spcPct val="0"/>
              </a:spcBef>
              <a:spcAft>
                <a:spcPct val="0"/>
              </a:spcAft>
              <a:buClrTx/>
              <a:buSzTx/>
              <a:buFontTx/>
              <a:buNone/>
            </a:pPr>
            <a:r>
              <a:rPr kumimoji="0" lang="en-US" altLang="zh-TW" sz="1400" dirty="0">
                <a:solidFill>
                  <a:schemeClr val="tx1"/>
                </a:solidFill>
                <a:latin typeface="Times New Roman" panose="02020603050405020304" pitchFamily="18" charset="0"/>
                <a:ea typeface="標楷體" pitchFamily="65" charset="-120"/>
                <a:cs typeface="Times New Roman" panose="02020603050405020304" pitchFamily="18" charset="0"/>
              </a:rPr>
              <a:t>Lim, H T</a:t>
            </a:r>
          </a:p>
        </p:txBody>
      </p:sp>
      <p:pic>
        <p:nvPicPr>
          <p:cNvPr id="13316" name="Picture 4" descr="L:\會計部共用\法說會\2021法說會\董事照片\8.蘇育德.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664" y="3861048"/>
            <a:ext cx="648000" cy="83343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755576" y="4653136"/>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蘇育德</a:t>
            </a: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Su, Y T</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17" name="Picture 5" descr="L:\會計部共用\法說會\2021法說會\董事照片\11.連勝武.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561" y="5117655"/>
            <a:ext cx="648000" cy="975641"/>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755576" y="6074132"/>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連勝武</a:t>
            </a:r>
            <a:endPar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gn="ctr" eaLnBrk="1" hangingPunct="1">
              <a:spcBef>
                <a:spcPct val="0"/>
              </a:spcBef>
              <a:spcAft>
                <a:spcPct val="0"/>
              </a:spcAft>
              <a:buClrTx/>
              <a:buSzTx/>
              <a:buNone/>
            </a:pP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Lien, S W</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18" name="Picture 6" descr="L:\會計部共用\法說會\2021法說會\董事照片\2.林伯實.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590" y="1090436"/>
            <a:ext cx="648000" cy="97041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843212" y="2041684"/>
            <a:ext cx="792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zh-TW" altLang="en-US" sz="1400" dirty="0">
                <a:solidFill>
                  <a:schemeClr val="tx1"/>
                </a:solidFill>
                <a:latin typeface="Times New Roman" panose="02020603050405020304" pitchFamily="18" charset="0"/>
                <a:ea typeface="標楷體" pitchFamily="65" charset="-120"/>
                <a:cs typeface="Times New Roman" panose="02020603050405020304" pitchFamily="18" charset="0"/>
              </a:rPr>
              <a:t>林伯實</a:t>
            </a:r>
          </a:p>
          <a:p>
            <a:pPr eaLnBrk="1" hangingPunct="1">
              <a:spcBef>
                <a:spcPct val="0"/>
              </a:spcBef>
              <a:spcAft>
                <a:spcPct val="0"/>
              </a:spcAft>
              <a:buClrTx/>
              <a:buSzTx/>
              <a:buFontTx/>
              <a:buNone/>
            </a:pPr>
            <a:r>
              <a:rPr kumimoji="0" lang="en-US" altLang="zh-TW" sz="1400" dirty="0">
                <a:solidFill>
                  <a:schemeClr val="tx1"/>
                </a:solidFill>
                <a:latin typeface="Times New Roman" panose="02020603050405020304" pitchFamily="18" charset="0"/>
                <a:ea typeface="標楷體" pitchFamily="65" charset="-120"/>
                <a:cs typeface="Times New Roman" panose="02020603050405020304" pitchFamily="18" charset="0"/>
              </a:rPr>
              <a:t>Lin, P S</a:t>
            </a:r>
          </a:p>
        </p:txBody>
      </p:sp>
      <p:pic>
        <p:nvPicPr>
          <p:cNvPr id="13319" name="Picture 7" descr="L:\會計部共用\法說會\2021法說會\董事照片\5.彭誠浩.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590" y="2564904"/>
            <a:ext cx="648000" cy="861459"/>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771204" y="3356992"/>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彭誠浩</a:t>
            </a:r>
            <a:endPar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Peng, C H</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0" name="Picture 8" descr="L:\會計部共用\法說會\2021法說會\董事照片\9.林嘉佑.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5518" y="3789040"/>
            <a:ext cx="648000" cy="850673"/>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771204" y="4616547"/>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林嘉佑</a:t>
            </a: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 C Y</a:t>
            </a:r>
          </a:p>
        </p:txBody>
      </p:sp>
      <p:pic>
        <p:nvPicPr>
          <p:cNvPr id="13321" name="Picture 9" descr="L:\會計部共用\法說會\2021法說會\董事照片\12.林聖忠.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6831"/>
          <a:stretch/>
        </p:blipFill>
        <p:spPr bwMode="auto">
          <a:xfrm>
            <a:off x="2915518" y="5229296"/>
            <a:ext cx="661695" cy="864000"/>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2771502" y="6074132"/>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林聖忠</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 S C</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2" name="Picture 10" descr="L:\會計部共用\法說會\2021法說會\董事照片\3.林伯淳.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693" b="1"/>
          <a:stretch/>
        </p:blipFill>
        <p:spPr bwMode="auto">
          <a:xfrm>
            <a:off x="4931516" y="1052736"/>
            <a:ext cx="648000" cy="93610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859436" y="1988840"/>
            <a:ext cx="792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zh-TW" altLang="en-US" sz="1400" dirty="0">
                <a:solidFill>
                  <a:schemeClr val="tx1"/>
                </a:solidFill>
                <a:latin typeface="Times New Roman" panose="02020603050405020304" pitchFamily="18" charset="0"/>
                <a:ea typeface="標楷體" pitchFamily="65" charset="-120"/>
                <a:cs typeface="Times New Roman" panose="02020603050405020304" pitchFamily="18" charset="0"/>
              </a:rPr>
              <a:t>林伯淳</a:t>
            </a:r>
          </a:p>
          <a:p>
            <a:pPr eaLnBrk="1" hangingPunct="1">
              <a:spcBef>
                <a:spcPct val="0"/>
              </a:spcBef>
              <a:spcAft>
                <a:spcPct val="0"/>
              </a:spcAft>
              <a:buClrTx/>
              <a:buSzTx/>
              <a:buFontTx/>
              <a:buNone/>
            </a:pPr>
            <a:r>
              <a:rPr kumimoji="0" lang="en-US" altLang="zh-TW" sz="1400" dirty="0">
                <a:solidFill>
                  <a:schemeClr val="tx1"/>
                </a:solidFill>
                <a:latin typeface="Times New Roman" panose="02020603050405020304" pitchFamily="18" charset="0"/>
                <a:ea typeface="標楷體" pitchFamily="65" charset="-120"/>
                <a:cs typeface="Times New Roman" panose="02020603050405020304" pitchFamily="18" charset="0"/>
              </a:rPr>
              <a:t>Lin, P C</a:t>
            </a:r>
          </a:p>
        </p:txBody>
      </p:sp>
      <p:pic>
        <p:nvPicPr>
          <p:cNvPr id="13323" name="Picture 11" descr="L:\會計部共用\法說會\2021法說會\董事照片\6.徐莉玲.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41417" y="2564904"/>
            <a:ext cx="648000" cy="833585"/>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787726" y="3337828"/>
            <a:ext cx="913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徐莉玲</a:t>
            </a: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Hsu, L </a:t>
            </a:r>
            <a:r>
              <a:rPr kumimoji="0" lang="en-US" altLang="zh-TW" sz="1400"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4" name="Picture 12" descr="L:\會計部共用\法說會\2021法說會\董事照片\10.林嘉明.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912" b="7558"/>
          <a:stretch/>
        </p:blipFill>
        <p:spPr bwMode="auto">
          <a:xfrm>
            <a:off x="4931814" y="3789040"/>
            <a:ext cx="648000" cy="792088"/>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787428" y="4581128"/>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林嘉明</a:t>
            </a: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 C M</a:t>
            </a:r>
          </a:p>
        </p:txBody>
      </p:sp>
      <p:pic>
        <p:nvPicPr>
          <p:cNvPr id="13325" name="Picture 13" descr="L:\會計部共用\法說會\2021法說會\董事照片\13.林瑞岳.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41417" y="5104348"/>
            <a:ext cx="648000" cy="918126"/>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4787726" y="6074132"/>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林</a:t>
            </a: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瑞岳</a:t>
            </a: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 </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Z Y</a:t>
            </a:r>
            <a:endPar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6" name="Picture 14" descr="L:\會計部共用\法說會\2021法說會\董事照片\7.林嘉宏.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3807"/>
          <a:stretch/>
        </p:blipFill>
        <p:spPr bwMode="auto">
          <a:xfrm>
            <a:off x="7020344" y="2564904"/>
            <a:ext cx="648000" cy="772924"/>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6887636" y="3284984"/>
            <a:ext cx="913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林嘉宏</a:t>
            </a: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Lin, C H</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8" name="Picture 16" descr="L:\會計部共用\法說會\2021法說會\董事照片\15.蔡增銘.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727"/>
          <a:stretch/>
        </p:blipFill>
        <p:spPr bwMode="auto">
          <a:xfrm>
            <a:off x="7020344" y="3789040"/>
            <a:ext cx="648000" cy="809286"/>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6902768" y="4509120"/>
            <a:ext cx="936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蔡增銘</a:t>
            </a:r>
          </a:p>
          <a:p>
            <a:pPr lvl="0" algn="ctr" eaLnBrk="1" hangingPunct="1">
              <a:spcBef>
                <a:spcPct val="0"/>
              </a:spcBef>
              <a:spcAft>
                <a:spcPct val="0"/>
              </a:spcAft>
              <a:buClrTx/>
              <a:buSzTx/>
              <a:buNone/>
            </a:pP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Tsai, T M</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329" name="Picture 17" descr="L:\會計部共用\法說會\2021法說會\董事照片\14.王瑜哲.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20344" y="5139767"/>
            <a:ext cx="648000" cy="853907"/>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6">
            <a:extLst>
              <a:ext uri="{FF2B5EF4-FFF2-40B4-BE49-F238E27FC236}">
                <a16:creationId xmlns:a16="http://schemas.microsoft.com/office/drawing/2014/main" xmlns="" id="{E958F92B-49C2-4FCB-A3FE-350ED7B239F4}"/>
              </a:ext>
            </a:extLst>
          </p:cNvPr>
          <p:cNvSpPr>
            <a:spLocks noChangeArrowheads="1"/>
          </p:cNvSpPr>
          <p:nvPr/>
        </p:nvSpPr>
        <p:spPr bwMode="auto">
          <a:xfrm>
            <a:off x="6876256" y="6021288"/>
            <a:ext cx="1052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lvl="0" algn="ctr" eaLnBrk="1" hangingPunct="1">
              <a:spcBef>
                <a:spcPct val="0"/>
              </a:spcBef>
              <a:spcAft>
                <a:spcPct val="0"/>
              </a:spcAft>
              <a:buClrTx/>
              <a:buSzTx/>
              <a:buNone/>
            </a:pPr>
            <a:r>
              <a:rPr kumimoji="0" lang="zh-TW" altLang="en-US"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王瑜哲</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Wang, </a:t>
            </a:r>
            <a:r>
              <a:rPr kumimoji="0" lang="en-US"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Y</a:t>
            </a:r>
            <a:r>
              <a:rPr kumimoji="0" lang="en-US" altLang="zh-TW" sz="1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C</a:t>
            </a:r>
            <a:endParaRPr kumimoji="0" lang="zh-TW" altLang="zh-TW" sz="1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表格 35">
            <a:extLst>
              <a:ext uri="{FF2B5EF4-FFF2-40B4-BE49-F238E27FC236}">
                <a16:creationId xmlns:a16="http://schemas.microsoft.com/office/drawing/2014/main" xmlns="" id="{27FAEDA1-9FA6-472A-801B-1FD57FA152D1}"/>
              </a:ext>
            </a:extLst>
          </p:cNvPr>
          <p:cNvGraphicFramePr>
            <a:graphicFrameLocks noGrp="1"/>
          </p:cNvGraphicFramePr>
          <p:nvPr>
            <p:extLst>
              <p:ext uri="{D42A27DB-BD31-4B8C-83A1-F6EECF244321}">
                <p14:modId xmlns:p14="http://schemas.microsoft.com/office/powerpoint/2010/main" val="184737978"/>
              </p:ext>
            </p:extLst>
          </p:nvPr>
        </p:nvGraphicFramePr>
        <p:xfrm>
          <a:off x="468313" y="3714750"/>
          <a:ext cx="8207375" cy="2474914"/>
        </p:xfrm>
        <a:graphic>
          <a:graphicData uri="http://schemas.openxmlformats.org/drawingml/2006/table">
            <a:tbl>
              <a:tblPr firstRow="1" bandRow="1">
                <a:tableStyleId>{5C22544A-7EE6-4342-B048-85BDC9FD1C3A}</a:tableStyleId>
              </a:tblPr>
              <a:tblGrid>
                <a:gridCol w="1616749">
                  <a:extLst>
                    <a:ext uri="{9D8B030D-6E8A-4147-A177-3AD203B41FA5}">
                      <a16:colId xmlns:a16="http://schemas.microsoft.com/office/drawing/2014/main" xmlns="" val="20000"/>
                    </a:ext>
                  </a:extLst>
                </a:gridCol>
                <a:gridCol w="1655690">
                  <a:extLst>
                    <a:ext uri="{9D8B030D-6E8A-4147-A177-3AD203B41FA5}">
                      <a16:colId xmlns:a16="http://schemas.microsoft.com/office/drawing/2014/main" xmlns="" val="20001"/>
                    </a:ext>
                  </a:extLst>
                </a:gridCol>
                <a:gridCol w="1655690">
                  <a:extLst>
                    <a:ext uri="{9D8B030D-6E8A-4147-A177-3AD203B41FA5}">
                      <a16:colId xmlns:a16="http://schemas.microsoft.com/office/drawing/2014/main" xmlns="" val="20002"/>
                    </a:ext>
                  </a:extLst>
                </a:gridCol>
                <a:gridCol w="1655690">
                  <a:extLst>
                    <a:ext uri="{9D8B030D-6E8A-4147-A177-3AD203B41FA5}">
                      <a16:colId xmlns:a16="http://schemas.microsoft.com/office/drawing/2014/main" xmlns="" val="20003"/>
                    </a:ext>
                  </a:extLst>
                </a:gridCol>
                <a:gridCol w="1623556">
                  <a:extLst>
                    <a:ext uri="{9D8B030D-6E8A-4147-A177-3AD203B41FA5}">
                      <a16:colId xmlns:a16="http://schemas.microsoft.com/office/drawing/2014/main" xmlns="" val="20004"/>
                    </a:ext>
                  </a:extLst>
                </a:gridCol>
              </a:tblGrid>
              <a:tr h="1172667">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877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Times New Roman" panose="02020603050405020304" pitchFamily="18" charset="0"/>
                          <a:ea typeface="+mn-ea"/>
                          <a:cs typeface="Times New Roman" panose="02020603050405020304" pitchFamily="18" charset="0"/>
                        </a:rPr>
                        <a:t>東莞廠 </a:t>
                      </a:r>
                      <a:r>
                        <a:rPr lang="en-US" altLang="zh-TW" sz="1300" b="1" dirty="0">
                          <a:solidFill>
                            <a:srgbClr val="FF0000"/>
                          </a:solidFill>
                          <a:latin typeface="Times New Roman" panose="02020603050405020304" pitchFamily="18" charset="0"/>
                          <a:ea typeface="+mn-ea"/>
                          <a:cs typeface="Times New Roman" panose="02020603050405020304" pitchFamily="18" charset="0"/>
                        </a:rPr>
                        <a:t>HNG</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p>
                      <a:pPr algn="ct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Times New Roman" panose="02020603050405020304" pitchFamily="18" charset="0"/>
                          <a:ea typeface="+mn-ea"/>
                          <a:cs typeface="Times New Roman" panose="02020603050405020304" pitchFamily="18" charset="0"/>
                        </a:rPr>
                        <a:t>東海廠 </a:t>
                      </a:r>
                      <a:r>
                        <a:rPr lang="en-US" altLang="zh-TW" sz="1300" b="1" dirty="0">
                          <a:solidFill>
                            <a:srgbClr val="FF0000"/>
                          </a:solidFill>
                          <a:latin typeface="Times New Roman" panose="02020603050405020304" pitchFamily="18" charset="0"/>
                          <a:ea typeface="+mn-ea"/>
                          <a:cs typeface="Times New Roman" panose="02020603050405020304" pitchFamily="18" charset="0"/>
                        </a:rPr>
                        <a:t>DHG</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Times New Roman" panose="02020603050405020304" pitchFamily="18" charset="0"/>
                          <a:ea typeface="+mn-ea"/>
                          <a:cs typeface="Times New Roman" panose="02020603050405020304" pitchFamily="18" charset="0"/>
                        </a:rPr>
                        <a:t>天津廠 </a:t>
                      </a:r>
                      <a:r>
                        <a:rPr lang="en-US" altLang="zh-TW" sz="1300" b="1" dirty="0">
                          <a:solidFill>
                            <a:srgbClr val="FF0000"/>
                          </a:solidFill>
                          <a:latin typeface="Times New Roman" panose="02020603050405020304" pitchFamily="18" charset="0"/>
                          <a:ea typeface="+mn-ea"/>
                          <a:cs typeface="Times New Roman" panose="02020603050405020304" pitchFamily="18" charset="0"/>
                        </a:rPr>
                        <a:t>TJG</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Times New Roman" panose="02020603050405020304" pitchFamily="18" charset="0"/>
                          <a:ea typeface="+mn-ea"/>
                          <a:cs typeface="Times New Roman" panose="02020603050405020304" pitchFamily="18" charset="0"/>
                        </a:rPr>
                        <a:t>咸陽廠 </a:t>
                      </a:r>
                      <a:r>
                        <a:rPr lang="en-US" altLang="zh-TW" sz="1300" b="1" dirty="0">
                          <a:solidFill>
                            <a:srgbClr val="FF0000"/>
                          </a:solidFill>
                          <a:latin typeface="Times New Roman" panose="02020603050405020304" pitchFamily="18" charset="0"/>
                          <a:ea typeface="+mn-ea"/>
                          <a:cs typeface="Times New Roman" panose="02020603050405020304" pitchFamily="18" charset="0"/>
                        </a:rPr>
                        <a:t>TXY</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p>
                      <a:pPr algn="ct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Times New Roman" panose="02020603050405020304" pitchFamily="18" charset="0"/>
                          <a:ea typeface="+mn-ea"/>
                          <a:cs typeface="Times New Roman" panose="02020603050405020304" pitchFamily="18" charset="0"/>
                        </a:rPr>
                        <a:t>安徽廠 </a:t>
                      </a:r>
                      <a:r>
                        <a:rPr lang="en-US" altLang="zh-TW" sz="1300" b="1" dirty="0">
                          <a:solidFill>
                            <a:srgbClr val="FF0000"/>
                          </a:solidFill>
                          <a:latin typeface="Times New Roman" panose="02020603050405020304" pitchFamily="18" charset="0"/>
                          <a:ea typeface="+mn-ea"/>
                          <a:cs typeface="Times New Roman" panose="02020603050405020304" pitchFamily="18" charset="0"/>
                        </a:rPr>
                        <a:t>TAH</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p>
                      <a:pPr algn="ct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4379">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364,907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398,096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endParaRPr lang="en-US" altLang="zh-TW" sz="1200" dirty="0">
                        <a:solidFill>
                          <a:schemeClr val="tx2"/>
                        </a:solidFill>
                        <a:latin typeface="Times New Roman" panose="02020603050405020304" pitchFamily="18" charset="0"/>
                        <a:ea typeface="+mn-ea"/>
                        <a:cs typeface="Times New Roman" panose="02020603050405020304" pitchFamily="18" charset="0"/>
                      </a:endParaRP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TW" sz="1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300,448 M</a:t>
                      </a:r>
                      <a:r>
                        <a:rPr kumimoji="0" lang="en-US" altLang="zh-TW" sz="1200" b="0" i="0" u="none" strike="noStrike" kern="1200" cap="none" spc="0" normalizeH="0" baseline="30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TW" sz="1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452,703 M</a:t>
                      </a:r>
                      <a:r>
                        <a:rPr kumimoji="0" lang="en-US" altLang="zh-TW" sz="1200" b="0" i="0" u="none" strike="noStrike" kern="1200" cap="none" spc="0" normalizeH="0" baseline="30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572,643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400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a:t>
                      </a:r>
                      <a:endPar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372,000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400,000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180,000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438,000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438,000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6" marB="4572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34" name="表格 33">
            <a:extLst>
              <a:ext uri="{FF2B5EF4-FFF2-40B4-BE49-F238E27FC236}">
                <a16:creationId xmlns:a16="http://schemas.microsoft.com/office/drawing/2014/main" xmlns="" id="{A14C19A1-0C8D-42A8-977C-C3078C5758E2}"/>
              </a:ext>
            </a:extLst>
          </p:cNvPr>
          <p:cNvGraphicFramePr>
            <a:graphicFrameLocks noGrp="1"/>
          </p:cNvGraphicFramePr>
          <p:nvPr>
            <p:extLst>
              <p:ext uri="{D42A27DB-BD31-4B8C-83A1-F6EECF244321}">
                <p14:modId xmlns:p14="http://schemas.microsoft.com/office/powerpoint/2010/main" val="878969066"/>
              </p:ext>
            </p:extLst>
          </p:nvPr>
        </p:nvGraphicFramePr>
        <p:xfrm>
          <a:off x="468313" y="1027113"/>
          <a:ext cx="8207375" cy="2486025"/>
        </p:xfrm>
        <a:graphic>
          <a:graphicData uri="http://schemas.openxmlformats.org/drawingml/2006/table">
            <a:tbl>
              <a:tblPr firstRow="1" bandRow="1">
                <a:tableStyleId>{5C22544A-7EE6-4342-B048-85BDC9FD1C3A}</a:tableStyleId>
              </a:tblPr>
              <a:tblGrid>
                <a:gridCol w="1616749">
                  <a:extLst>
                    <a:ext uri="{9D8B030D-6E8A-4147-A177-3AD203B41FA5}">
                      <a16:colId xmlns:a16="http://schemas.microsoft.com/office/drawing/2014/main" xmlns="" val="20000"/>
                    </a:ext>
                  </a:extLst>
                </a:gridCol>
                <a:gridCol w="1655690">
                  <a:extLst>
                    <a:ext uri="{9D8B030D-6E8A-4147-A177-3AD203B41FA5}">
                      <a16:colId xmlns:a16="http://schemas.microsoft.com/office/drawing/2014/main" xmlns="" val="20001"/>
                    </a:ext>
                  </a:extLst>
                </a:gridCol>
                <a:gridCol w="1655690">
                  <a:extLst>
                    <a:ext uri="{9D8B030D-6E8A-4147-A177-3AD203B41FA5}">
                      <a16:colId xmlns:a16="http://schemas.microsoft.com/office/drawing/2014/main" xmlns="" val="20002"/>
                    </a:ext>
                  </a:extLst>
                </a:gridCol>
                <a:gridCol w="1655690">
                  <a:extLst>
                    <a:ext uri="{9D8B030D-6E8A-4147-A177-3AD203B41FA5}">
                      <a16:colId xmlns:a16="http://schemas.microsoft.com/office/drawing/2014/main" xmlns="" val="20003"/>
                    </a:ext>
                  </a:extLst>
                </a:gridCol>
                <a:gridCol w="1623556">
                  <a:extLst>
                    <a:ext uri="{9D8B030D-6E8A-4147-A177-3AD203B41FA5}">
                      <a16:colId xmlns:a16="http://schemas.microsoft.com/office/drawing/2014/main" xmlns="" val="20004"/>
                    </a:ext>
                  </a:extLst>
                </a:gridCol>
              </a:tblGrid>
              <a:tr h="1172524">
                <a:tc>
                  <a:txBody>
                    <a:bodyPr/>
                    <a:lstStyle/>
                    <a:p>
                      <a:endParaRPr lang="zh-TW" altLang="en-US" sz="1800" dirty="0"/>
                    </a:p>
                  </a:txBody>
                  <a:tcPr marL="91423" marR="91423"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a:p>
                  </a:txBody>
                  <a:tcPr marL="91423" marR="91423"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23" marR="91423"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87734">
                <a:tc>
                  <a:txBody>
                    <a:bodyPr/>
                    <a:lstStyle/>
                    <a:p>
                      <a:pPr algn="ctr"/>
                      <a:r>
                        <a:rPr lang="zh-TW" altLang="en-US" sz="1300" b="1" dirty="0">
                          <a:solidFill>
                            <a:srgbClr val="C00000"/>
                          </a:solidFill>
                          <a:latin typeface="Times New Roman" panose="02020603050405020304" pitchFamily="18" charset="0"/>
                          <a:ea typeface="+mn-ea"/>
                          <a:cs typeface="Times New Roman" panose="02020603050405020304" pitchFamily="18" charset="0"/>
                        </a:rPr>
                        <a:t>台灣台中廠 </a:t>
                      </a:r>
                      <a:r>
                        <a:rPr lang="en-US" altLang="zh-TW" sz="1300" b="1" dirty="0">
                          <a:solidFill>
                            <a:srgbClr val="C00000"/>
                          </a:solidFill>
                          <a:latin typeface="Times New Roman" panose="02020603050405020304" pitchFamily="18" charset="0"/>
                          <a:ea typeface="+mn-ea"/>
                          <a:cs typeface="Times New Roman" panose="02020603050405020304" pitchFamily="18" charset="0"/>
                        </a:rPr>
                        <a:t>TF</a:t>
                      </a:r>
                      <a:endParaRPr lang="zh-TW" altLang="en-US" sz="1300" b="1" dirty="0">
                        <a:solidFill>
                          <a:srgbClr val="C00000"/>
                        </a:solidFill>
                        <a:latin typeface="Times New Roman" panose="02020603050405020304" pitchFamily="18" charset="0"/>
                        <a:ea typeface="+mn-ea"/>
                        <a:cs typeface="Times New Roman" panose="02020603050405020304" pitchFamily="18" charset="0"/>
                      </a:endParaRP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台灣鹿港平板廠 </a:t>
                      </a:r>
                      <a:r>
                        <a:rPr kumimoji="0" lang="en-US" altLang="zh-TW"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TF-4</a:t>
                      </a:r>
                      <a:endParaRPr kumimoji="0" lang="zh-TW" altLang="en-US" sz="1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Times New Roman" panose="02020603050405020304" pitchFamily="18" charset="0"/>
                          <a:ea typeface="+mn-ea"/>
                          <a:cs typeface="Times New Roman" panose="02020603050405020304" pitchFamily="18" charset="0"/>
                        </a:rPr>
                        <a:t>青島廠 </a:t>
                      </a:r>
                      <a:r>
                        <a:rPr lang="en-US" altLang="zh-TW" sz="1300" b="1" dirty="0">
                          <a:solidFill>
                            <a:srgbClr val="FF0000"/>
                          </a:solidFill>
                          <a:latin typeface="Times New Roman" panose="02020603050405020304" pitchFamily="18" charset="0"/>
                          <a:ea typeface="+mn-ea"/>
                          <a:cs typeface="Times New Roman" panose="02020603050405020304" pitchFamily="18" charset="0"/>
                        </a:rPr>
                        <a:t>QFG</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昆山廠 </a:t>
                      </a:r>
                      <a:r>
                        <a:rPr kumimoji="0" lang="en-US" altLang="zh-TW" sz="1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CFG</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Times New Roman" panose="02020603050405020304" pitchFamily="18" charset="0"/>
                          <a:ea typeface="+mn-ea"/>
                          <a:cs typeface="Times New Roman" panose="02020603050405020304" pitchFamily="18" charset="0"/>
                        </a:rPr>
                        <a:t>成都廠 </a:t>
                      </a:r>
                      <a:r>
                        <a:rPr lang="en-US" altLang="zh-TW" sz="1300" b="1" dirty="0">
                          <a:solidFill>
                            <a:srgbClr val="FF0000"/>
                          </a:solidFill>
                          <a:latin typeface="Times New Roman" panose="02020603050405020304" pitchFamily="18" charset="0"/>
                          <a:ea typeface="+mn-ea"/>
                          <a:cs typeface="Times New Roman" panose="02020603050405020304" pitchFamily="18" charset="0"/>
                        </a:rPr>
                        <a:t>CDG</a:t>
                      </a: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57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2"/>
                          </a:solidFill>
                          <a:latin typeface="Times New Roman" panose="02020603050405020304" pitchFamily="18" charset="0"/>
                          <a:ea typeface="+mn-ea"/>
                          <a:cs typeface="Times New Roman" panose="02020603050405020304" pitchFamily="18" charset="0"/>
                        </a:rPr>
                        <a:t>250,068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TW" sz="1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260,343 M</a:t>
                      </a:r>
                      <a:r>
                        <a:rPr kumimoji="0" lang="en-US" altLang="zh-TW" sz="1200" b="0" i="0" u="none" strike="noStrike" kern="1200" cap="none" spc="0" normalizeH="0" baseline="30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2"/>
                          </a:solidFill>
                          <a:latin typeface="Times New Roman" panose="02020603050405020304" pitchFamily="18" charset="0"/>
                          <a:ea typeface="+mn-ea"/>
                          <a:cs typeface="Times New Roman" panose="02020603050405020304" pitchFamily="18" charset="0"/>
                        </a:rPr>
                        <a:t>429,126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404,770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endParaRPr lang="en-US" altLang="zh-TW" sz="1200" dirty="0">
                        <a:solidFill>
                          <a:schemeClr val="tx2"/>
                        </a:solidFill>
                        <a:latin typeface="Times New Roman" panose="02020603050405020304" pitchFamily="18" charset="0"/>
                        <a:ea typeface="+mn-ea"/>
                        <a:cs typeface="Times New Roman" panose="02020603050405020304" pitchFamily="18" charset="0"/>
                      </a:endParaRP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452,027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400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140,000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200,000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150,000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383,250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窯爐*</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470,000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txBody>
                  <a:tcPr marL="91423" marR="91423"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0304" name="標題 1">
            <a:extLst>
              <a:ext uri="{FF2B5EF4-FFF2-40B4-BE49-F238E27FC236}">
                <a16:creationId xmlns:a16="http://schemas.microsoft.com/office/drawing/2014/main" xmlns="" id="{24B9602B-A3E3-49F2-BBA0-D3BE9D00347F}"/>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a:t>生產基地─平板玻璃</a:t>
            </a:r>
          </a:p>
        </p:txBody>
      </p:sp>
      <p:pic>
        <p:nvPicPr>
          <p:cNvPr id="14401" name="圖片 10" descr="TJG.jpg">
            <a:extLst>
              <a:ext uri="{FF2B5EF4-FFF2-40B4-BE49-F238E27FC236}">
                <a16:creationId xmlns:a16="http://schemas.microsoft.com/office/drawing/2014/main" xmlns="" id="{10493418-4CD5-43D3-BFC4-FA46C3F62E3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751263"/>
            <a:ext cx="15732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2" name="Rectangle 8">
            <a:extLst>
              <a:ext uri="{FF2B5EF4-FFF2-40B4-BE49-F238E27FC236}">
                <a16:creationId xmlns:a16="http://schemas.microsoft.com/office/drawing/2014/main" xmlns="" id="{9F327D99-A55F-47E4-8F52-45B5DA2DB642}"/>
              </a:ext>
            </a:extLst>
          </p:cNvPr>
          <p:cNvSpPr>
            <a:spLocks noChangeArrowheads="1"/>
          </p:cNvSpPr>
          <p:nvPr/>
        </p:nvSpPr>
        <p:spPr bwMode="auto">
          <a:xfrm>
            <a:off x="488950" y="3783013"/>
            <a:ext cx="9286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r>
              <a:rPr kumimoji="0" lang="zh-TW" altLang="en-US" sz="1800" b="1">
                <a:solidFill>
                  <a:schemeClr val="bg1"/>
                </a:solidFill>
                <a:latin typeface="微軟正黑體" panose="020B0604030504040204" pitchFamily="34" charset="-120"/>
              </a:rPr>
              <a:t>天津廠</a:t>
            </a:r>
          </a:p>
        </p:txBody>
      </p:sp>
      <p:pic>
        <p:nvPicPr>
          <p:cNvPr id="14403" name="圖片 27" descr="CFG.jpg">
            <a:extLst>
              <a:ext uri="{FF2B5EF4-FFF2-40B4-BE49-F238E27FC236}">
                <a16:creationId xmlns:a16="http://schemas.microsoft.com/office/drawing/2014/main" xmlns="" id="{567943D5-2C70-4150-98ED-33B6DDD5067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089025"/>
            <a:ext cx="15732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2" descr="D:\新資料夾\文宣照片及圖片\空拍圖small\new\TAH 航拍图 20131010.JPG">
            <a:extLst>
              <a:ext uri="{FF2B5EF4-FFF2-40B4-BE49-F238E27FC236}">
                <a16:creationId xmlns:a16="http://schemas.microsoft.com/office/drawing/2014/main" xmlns="" id="{2EB3BDFE-671F-4E14-9022-72FC87490C0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113" y="3803650"/>
            <a:ext cx="15732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05" name="投影片編號版面配置區 10">
            <a:extLst>
              <a:ext uri="{FF2B5EF4-FFF2-40B4-BE49-F238E27FC236}">
                <a16:creationId xmlns:a16="http://schemas.microsoft.com/office/drawing/2014/main" xmlns="" id="{3E1962E6-CDCC-4237-A5F3-4E0D6A271A19}"/>
              </a:ext>
            </a:extLst>
          </p:cNvPr>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547688"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822325"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096963" indent="-282575"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1389063"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18462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3034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27606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2178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algn="r" eaLnBrk="1" hangingPunct="1">
              <a:spcBef>
                <a:spcPct val="0"/>
              </a:spcBef>
              <a:spcAft>
                <a:spcPct val="0"/>
              </a:spcAft>
              <a:buClrTx/>
              <a:buSzTx/>
              <a:buFontTx/>
              <a:buNone/>
            </a:pPr>
            <a:fld id="{8F6CD6F5-C85C-4BC1-913D-185FBA9AA26A}" type="slidenum">
              <a:rPr kumimoji="0" lang="en-US" altLang="zh-TW" sz="1100">
                <a:solidFill>
                  <a:schemeClr val="tx1"/>
                </a:solidFill>
                <a:latin typeface="Times New Roman" panose="02020603050405020304" pitchFamily="18" charset="0"/>
                <a:ea typeface="標楷體" pitchFamily="65" charset="-120"/>
                <a:cs typeface="Times New Roman" panose="02020603050405020304" pitchFamily="18" charset="0"/>
              </a:rPr>
              <a:pPr algn="r" eaLnBrk="1" hangingPunct="1">
                <a:spcBef>
                  <a:spcPct val="0"/>
                </a:spcBef>
                <a:spcAft>
                  <a:spcPct val="0"/>
                </a:spcAft>
                <a:buClrTx/>
                <a:buSzTx/>
                <a:buFontTx/>
                <a:buNone/>
              </a:pPr>
              <a:t>6</a:t>
            </a:fld>
            <a:endParaRPr kumimoji="0" lang="zh-TW" altLang="en-US" sz="11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pic>
        <p:nvPicPr>
          <p:cNvPr id="14406" name="Picture 77" descr="L:\會計部共用\法說會\2018法說會\2018工廠圖片\平板1-TF.jpg">
            <a:extLst>
              <a:ext uri="{FF2B5EF4-FFF2-40B4-BE49-F238E27FC236}">
                <a16:creationId xmlns:a16="http://schemas.microsoft.com/office/drawing/2014/main" xmlns="" id="{A423CA30-FEEC-48EE-A356-CEF9F550A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082675"/>
            <a:ext cx="15763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81" descr="L:\會計部共用\法說會\2018法說會\2018工廠圖片\平板6-QFG-QRG.jpg">
            <a:extLst>
              <a:ext uri="{FF2B5EF4-FFF2-40B4-BE49-F238E27FC236}">
                <a16:creationId xmlns:a16="http://schemas.microsoft.com/office/drawing/2014/main" xmlns="" id="{925DC356-2CEA-418A-8EDE-763F764FA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075" y="1103313"/>
            <a:ext cx="161131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80" descr="L:\會計部共用\法說會\2018法說會\2018工廠圖片\平板2-TL-TF-4.jpg">
            <a:extLst>
              <a:ext uri="{FF2B5EF4-FFF2-40B4-BE49-F238E27FC236}">
                <a16:creationId xmlns:a16="http://schemas.microsoft.com/office/drawing/2014/main" xmlns="" id="{6ED5AA46-EFD9-4DE7-94EA-61082ACF37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450" y="1090613"/>
            <a:ext cx="1625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82" descr="L:\會計部共用\法說會\2018法說會\2018工廠圖片\平板6-CDG.jpg">
            <a:extLst>
              <a:ext uri="{FF2B5EF4-FFF2-40B4-BE49-F238E27FC236}">
                <a16:creationId xmlns:a16="http://schemas.microsoft.com/office/drawing/2014/main" xmlns="" id="{89C85554-9052-4090-8F9C-2084A26F4E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5813" y="1052513"/>
            <a:ext cx="15605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83" descr="L:\會計部共用\法說會\2018法說會\2018工廠圖片\平板7-HNG.JPG">
            <a:extLst>
              <a:ext uri="{FF2B5EF4-FFF2-40B4-BE49-F238E27FC236}">
                <a16:creationId xmlns:a16="http://schemas.microsoft.com/office/drawing/2014/main" xmlns="" id="{522CF4AD-AF5E-4571-8D39-08A012DABE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3789363"/>
            <a:ext cx="1573212"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77" descr="L:\會計部共用\法說會\2019法說會\DHG.JPG">
            <a:extLst>
              <a:ext uri="{FF2B5EF4-FFF2-40B4-BE49-F238E27FC236}">
                <a16:creationId xmlns:a16="http://schemas.microsoft.com/office/drawing/2014/main" xmlns="" id="{AC4B2411-2B77-4DFB-8E49-5B8E00B305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0588" y="3816350"/>
            <a:ext cx="15208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77" descr="C:\Users\TP101314\Downloads\p2.TXY 空拍.jpg">
            <a:extLst>
              <a:ext uri="{FF2B5EF4-FFF2-40B4-BE49-F238E27FC236}">
                <a16:creationId xmlns:a16="http://schemas.microsoft.com/office/drawing/2014/main" xmlns="" id="{58A9B089-1C57-4DDA-8B67-661B274F1A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8300" y="3783013"/>
            <a:ext cx="16176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B6E25D0-AF62-453E-9212-47FE15AD220E}"/>
              </a:ext>
            </a:extLst>
          </p:cNvPr>
          <p:cNvSpPr>
            <a:spLocks noGrp="1"/>
          </p:cNvSpPr>
          <p:nvPr>
            <p:ph type="title"/>
          </p:nvPr>
        </p:nvSpPr>
        <p:spPr/>
        <p:txBody>
          <a:bodyPr/>
          <a:lstStyle/>
          <a:p>
            <a:pPr marL="320040" indent="-320040" eaLnBrk="1" fontAlgn="auto" hangingPunct="1">
              <a:spcAft>
                <a:spcPts val="0"/>
              </a:spcAft>
              <a:buClr>
                <a:schemeClr val="accent6">
                  <a:lumMod val="75000"/>
                </a:schemeClr>
              </a:buClr>
              <a:defRPr/>
            </a:pPr>
            <a:r>
              <a:rPr altLang="en-US" dirty="0">
                <a:latin typeface="Times New Roman" panose="02020603050405020304" pitchFamily="18" charset="0"/>
                <a:ea typeface="+mn-ea"/>
                <a:cs typeface="Times New Roman" panose="02020603050405020304" pitchFamily="18" charset="0"/>
              </a:rPr>
              <a:t>生產基地</a:t>
            </a:r>
            <a:r>
              <a:rPr altLang="en-US" dirty="0"/>
              <a:t>─</a:t>
            </a:r>
            <a:r>
              <a:rPr lang="en-US" altLang="zh-TW" dirty="0">
                <a:latin typeface="Times New Roman" panose="02020603050405020304" pitchFamily="18" charset="0"/>
                <a:ea typeface="+mn-ea"/>
                <a:cs typeface="Times New Roman" panose="02020603050405020304" pitchFamily="18" charset="0"/>
              </a:rPr>
              <a:t>Low-E</a:t>
            </a:r>
            <a:r>
              <a:rPr altLang="en-US" dirty="0">
                <a:latin typeface="Times New Roman" panose="02020603050405020304" pitchFamily="18" charset="0"/>
                <a:ea typeface="+mn-ea"/>
                <a:cs typeface="Times New Roman" panose="02020603050405020304" pitchFamily="18" charset="0"/>
              </a:rPr>
              <a:t>節能玻璃</a:t>
            </a:r>
          </a:p>
        </p:txBody>
      </p:sp>
      <p:graphicFrame>
        <p:nvGraphicFramePr>
          <p:cNvPr id="3" name="表格 2">
            <a:extLst>
              <a:ext uri="{FF2B5EF4-FFF2-40B4-BE49-F238E27FC236}">
                <a16:creationId xmlns:a16="http://schemas.microsoft.com/office/drawing/2014/main" xmlns="" id="{BEEF012D-C576-4A62-BFA5-DE2DD7246A29}"/>
              </a:ext>
            </a:extLst>
          </p:cNvPr>
          <p:cNvGraphicFramePr>
            <a:graphicFrameLocks noGrp="1"/>
          </p:cNvGraphicFramePr>
          <p:nvPr>
            <p:extLst>
              <p:ext uri="{D42A27DB-BD31-4B8C-83A1-F6EECF244321}">
                <p14:modId xmlns:p14="http://schemas.microsoft.com/office/powerpoint/2010/main" val="1738476815"/>
              </p:ext>
            </p:extLst>
          </p:nvPr>
        </p:nvGraphicFramePr>
        <p:xfrm>
          <a:off x="538163" y="1000125"/>
          <a:ext cx="8067674" cy="2500314"/>
        </p:xfrm>
        <a:graphic>
          <a:graphicData uri="http://schemas.openxmlformats.org/drawingml/2006/table">
            <a:tbl>
              <a:tblPr firstRow="1" bandRow="1">
                <a:tableStyleId>{5C22544A-7EE6-4342-B048-85BDC9FD1C3A}</a:tableStyleId>
              </a:tblPr>
              <a:tblGrid>
                <a:gridCol w="1997694">
                  <a:extLst>
                    <a:ext uri="{9D8B030D-6E8A-4147-A177-3AD203B41FA5}">
                      <a16:colId xmlns:a16="http://schemas.microsoft.com/office/drawing/2014/main" xmlns="" val="20000"/>
                    </a:ext>
                  </a:extLst>
                </a:gridCol>
                <a:gridCol w="2036143">
                  <a:extLst>
                    <a:ext uri="{9D8B030D-6E8A-4147-A177-3AD203B41FA5}">
                      <a16:colId xmlns:a16="http://schemas.microsoft.com/office/drawing/2014/main" xmlns="" val="20001"/>
                    </a:ext>
                  </a:extLst>
                </a:gridCol>
                <a:gridCol w="2036143">
                  <a:extLst>
                    <a:ext uri="{9D8B030D-6E8A-4147-A177-3AD203B41FA5}">
                      <a16:colId xmlns:a16="http://schemas.microsoft.com/office/drawing/2014/main" xmlns="" val="20002"/>
                    </a:ext>
                  </a:extLst>
                </a:gridCol>
                <a:gridCol w="1997694">
                  <a:extLst>
                    <a:ext uri="{9D8B030D-6E8A-4147-A177-3AD203B41FA5}">
                      <a16:colId xmlns:a16="http://schemas.microsoft.com/office/drawing/2014/main" xmlns="" val="20003"/>
                    </a:ext>
                  </a:extLst>
                </a:gridCol>
              </a:tblGrid>
              <a:tr h="1172020">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L="91447" marR="91447"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02884">
                <a:tc>
                  <a:txBody>
                    <a:bodyPr/>
                    <a:lstStyle/>
                    <a:p>
                      <a:pPr algn="ctr"/>
                      <a:r>
                        <a:rPr lang="zh-TW" altLang="en-US" sz="1300" b="1" dirty="0">
                          <a:solidFill>
                            <a:srgbClr val="C00000"/>
                          </a:solidFill>
                          <a:latin typeface="Times New Roman" panose="02020603050405020304" pitchFamily="18" charset="0"/>
                          <a:ea typeface="+mn-ea"/>
                          <a:cs typeface="Times New Roman" panose="02020603050405020304" pitchFamily="18" charset="0"/>
                        </a:rPr>
                        <a:t>台灣彰濱廠 </a:t>
                      </a:r>
                      <a:r>
                        <a:rPr lang="en-US" altLang="zh-TW" sz="1300" b="1" dirty="0">
                          <a:solidFill>
                            <a:srgbClr val="C00000"/>
                          </a:solidFill>
                          <a:latin typeface="Times New Roman" panose="02020603050405020304" pitchFamily="18" charset="0"/>
                          <a:ea typeface="+mn-ea"/>
                          <a:cs typeface="Times New Roman" panose="02020603050405020304" pitchFamily="18" charset="0"/>
                        </a:rPr>
                        <a:t>TC</a:t>
                      </a:r>
                      <a:endParaRPr lang="zh-TW" altLang="en-US" sz="1300" b="1" dirty="0">
                        <a:solidFill>
                          <a:srgbClr val="C00000"/>
                        </a:solidFill>
                        <a:latin typeface="Times New Roman" panose="02020603050405020304" pitchFamily="18" charset="0"/>
                        <a:ea typeface="+mn-ea"/>
                        <a:cs typeface="Times New Roman" panose="02020603050405020304" pitchFamily="18" charset="0"/>
                      </a:endParaRP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昆山廠 </a:t>
                      </a:r>
                      <a:r>
                        <a:rPr kumimoji="0" lang="en-US" altLang="zh-TW" sz="1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CFG</a:t>
                      </a:r>
                      <a:endParaRPr kumimoji="0" lang="zh-TW" altLang="en-US" sz="1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Times New Roman" panose="02020603050405020304" pitchFamily="18" charset="0"/>
                          <a:ea typeface="+mn-ea"/>
                          <a:cs typeface="Times New Roman" panose="02020603050405020304" pitchFamily="18" charset="0"/>
                        </a:rPr>
                        <a:t>成都廠 </a:t>
                      </a:r>
                      <a:r>
                        <a:rPr lang="en-US" altLang="zh-TW" sz="1400" b="1" dirty="0">
                          <a:solidFill>
                            <a:srgbClr val="FF0000"/>
                          </a:solidFill>
                          <a:latin typeface="Times New Roman" panose="02020603050405020304" pitchFamily="18" charset="0"/>
                          <a:ea typeface="+mn-ea"/>
                          <a:cs typeface="Times New Roman" panose="02020603050405020304" pitchFamily="18" charset="0"/>
                        </a:rPr>
                        <a:t>CDG</a:t>
                      </a:r>
                      <a:endParaRPr lang="zh-TW" altLang="en-US" sz="1400" b="1" dirty="0">
                        <a:solidFill>
                          <a:srgbClr val="FF0000"/>
                        </a:solidFill>
                        <a:latin typeface="Times New Roman" panose="02020603050405020304" pitchFamily="18" charset="0"/>
                        <a:ea typeface="+mn-ea"/>
                        <a:cs typeface="Times New Roman" panose="02020603050405020304" pitchFamily="18" charset="0"/>
                      </a:endParaRPr>
                    </a:p>
                    <a:p>
                      <a:pPr algn="ctr"/>
                      <a:endParaRPr lang="zh-TW" altLang="en-US" sz="1300" b="1" dirty="0">
                        <a:solidFill>
                          <a:srgbClr val="FF0000"/>
                        </a:solidFill>
                        <a:latin typeface="Times New Roman" panose="02020603050405020304" pitchFamily="18" charset="0"/>
                        <a:ea typeface="+mn-ea"/>
                        <a:cs typeface="Times New Roman" panose="02020603050405020304" pitchFamily="18" charset="0"/>
                      </a:endParaRP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FF0000"/>
                          </a:solidFill>
                          <a:latin typeface="Times New Roman" panose="02020603050405020304" pitchFamily="18" charset="0"/>
                          <a:ea typeface="+mn-ea"/>
                          <a:cs typeface="Times New Roman" panose="02020603050405020304" pitchFamily="18" charset="0"/>
                        </a:rPr>
                        <a:t>東莞廠 </a:t>
                      </a:r>
                      <a:r>
                        <a:rPr lang="en-US" altLang="zh-TW" sz="1400" b="1" dirty="0">
                          <a:solidFill>
                            <a:srgbClr val="FF0000"/>
                          </a:solidFill>
                          <a:latin typeface="Times New Roman" panose="02020603050405020304" pitchFamily="18" charset="0"/>
                          <a:ea typeface="+mn-ea"/>
                          <a:cs typeface="Times New Roman" panose="02020603050405020304" pitchFamily="18" charset="0"/>
                        </a:rPr>
                        <a:t>HNG</a:t>
                      </a:r>
                      <a:endParaRPr lang="zh-TW" altLang="en-US" sz="1400" b="1" dirty="0">
                        <a:solidFill>
                          <a:srgbClr val="FF0000"/>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5634">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272,480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2"/>
                          </a:solidFill>
                          <a:latin typeface="Times New Roman" panose="02020603050405020304" pitchFamily="18" charset="0"/>
                          <a:ea typeface="+mn-ea"/>
                          <a:cs typeface="Times New Roman" panose="02020603050405020304" pitchFamily="18" charset="0"/>
                        </a:rPr>
                        <a:t>404,770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altLang="zh-TW" sz="1200" dirty="0">
                          <a:solidFill>
                            <a:schemeClr val="tx2"/>
                          </a:solidFill>
                          <a:latin typeface="Times New Roman" panose="02020603050405020304" pitchFamily="18" charset="0"/>
                          <a:ea typeface="+mn-ea"/>
                          <a:cs typeface="Times New Roman" panose="02020603050405020304" pitchFamily="18" charset="0"/>
                        </a:rPr>
                        <a:t>452,027 </a:t>
                      </a:r>
                      <a:r>
                        <a:rPr kumimoji="0" lang="en-US" altLang="zh-TW" sz="1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M</a:t>
                      </a:r>
                      <a:r>
                        <a:rPr kumimoji="0" lang="en-US" altLang="zh-TW" sz="1200" b="0" i="0" u="none" strike="noStrike" kern="1200" cap="none" spc="0" normalizeH="0" baseline="30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364,907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endParaRPr lang="en-US" altLang="zh-TW" sz="1200" dirty="0">
                        <a:solidFill>
                          <a:schemeClr val="tx2"/>
                        </a:solidFill>
                        <a:latin typeface="Times New Roman" panose="02020603050405020304" pitchFamily="18" charset="0"/>
                        <a:ea typeface="+mn-ea"/>
                        <a:cs typeface="Times New Roman" panose="02020603050405020304" pitchFamily="18" charset="0"/>
                      </a:endParaRP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397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4,000,000</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4,000,000</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10,000,000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6,000,000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5" name="表格 4">
            <a:extLst>
              <a:ext uri="{FF2B5EF4-FFF2-40B4-BE49-F238E27FC236}">
                <a16:creationId xmlns:a16="http://schemas.microsoft.com/office/drawing/2014/main" xmlns="" id="{E74D61F1-7165-40A7-9D10-FE44FD3927F6}"/>
              </a:ext>
            </a:extLst>
          </p:cNvPr>
          <p:cNvGraphicFramePr>
            <a:graphicFrameLocks noGrp="1"/>
          </p:cNvGraphicFramePr>
          <p:nvPr>
            <p:extLst>
              <p:ext uri="{D42A27DB-BD31-4B8C-83A1-F6EECF244321}">
                <p14:modId xmlns:p14="http://schemas.microsoft.com/office/powerpoint/2010/main" val="2470361352"/>
              </p:ext>
            </p:extLst>
          </p:nvPr>
        </p:nvGraphicFramePr>
        <p:xfrm>
          <a:off x="538163" y="3571875"/>
          <a:ext cx="8077200" cy="2638425"/>
        </p:xfrm>
        <a:graphic>
          <a:graphicData uri="http://schemas.openxmlformats.org/drawingml/2006/table">
            <a:tbl>
              <a:tblPr firstRow="1" bandRow="1">
                <a:tableStyleId>{5C22544A-7EE6-4342-B048-85BDC9FD1C3A}</a:tableStyleId>
              </a:tblPr>
              <a:tblGrid>
                <a:gridCol w="1997537">
                  <a:extLst>
                    <a:ext uri="{9D8B030D-6E8A-4147-A177-3AD203B41FA5}">
                      <a16:colId xmlns:a16="http://schemas.microsoft.com/office/drawing/2014/main" xmlns="" val="20000"/>
                    </a:ext>
                  </a:extLst>
                </a:gridCol>
                <a:gridCol w="2035983">
                  <a:extLst>
                    <a:ext uri="{9D8B030D-6E8A-4147-A177-3AD203B41FA5}">
                      <a16:colId xmlns:a16="http://schemas.microsoft.com/office/drawing/2014/main" xmlns="" val="20001"/>
                    </a:ext>
                  </a:extLst>
                </a:gridCol>
                <a:gridCol w="2035983">
                  <a:extLst>
                    <a:ext uri="{9D8B030D-6E8A-4147-A177-3AD203B41FA5}">
                      <a16:colId xmlns:a16="http://schemas.microsoft.com/office/drawing/2014/main" xmlns="" val="20002"/>
                    </a:ext>
                  </a:extLst>
                </a:gridCol>
                <a:gridCol w="2007697">
                  <a:extLst>
                    <a:ext uri="{9D8B030D-6E8A-4147-A177-3AD203B41FA5}">
                      <a16:colId xmlns:a16="http://schemas.microsoft.com/office/drawing/2014/main" xmlns="" val="20003"/>
                    </a:ext>
                  </a:extLst>
                </a:gridCol>
              </a:tblGrid>
              <a:tr h="1172516">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40149">
                <a:tc>
                  <a:txBody>
                    <a:bodyPr/>
                    <a:lstStyle/>
                    <a:p>
                      <a:pPr algn="ctr"/>
                      <a:r>
                        <a:rPr lang="zh-TW" altLang="en-US" sz="1200" b="1" dirty="0">
                          <a:solidFill>
                            <a:srgbClr val="FF0000"/>
                          </a:solidFill>
                          <a:latin typeface="Times New Roman" panose="02020603050405020304" pitchFamily="18" charset="0"/>
                          <a:ea typeface="+mn-ea"/>
                          <a:cs typeface="Times New Roman" panose="02020603050405020304" pitchFamily="18" charset="0"/>
                        </a:rPr>
                        <a:t>天津廠 </a:t>
                      </a:r>
                      <a:r>
                        <a:rPr lang="en-US" altLang="zh-TW" sz="1200" b="1" dirty="0">
                          <a:solidFill>
                            <a:srgbClr val="FF0000"/>
                          </a:solidFill>
                          <a:latin typeface="Times New Roman" panose="02020603050405020304" pitchFamily="18" charset="0"/>
                          <a:ea typeface="+mn-ea"/>
                          <a:cs typeface="Times New Roman" panose="02020603050405020304" pitchFamily="18" charset="0"/>
                        </a:rPr>
                        <a:t>TJG</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FF0000"/>
                          </a:solidFill>
                          <a:latin typeface="Times New Roman" panose="02020603050405020304" pitchFamily="18" charset="0"/>
                          <a:ea typeface="+mn-ea"/>
                          <a:cs typeface="Times New Roman" panose="02020603050405020304" pitchFamily="18" charset="0"/>
                        </a:rPr>
                        <a:t>咸陽廠 </a:t>
                      </a:r>
                      <a:r>
                        <a:rPr lang="en-US" altLang="zh-TW" sz="1200" b="1" dirty="0">
                          <a:solidFill>
                            <a:srgbClr val="FF0000"/>
                          </a:solidFill>
                          <a:latin typeface="Times New Roman" panose="02020603050405020304" pitchFamily="18" charset="0"/>
                          <a:ea typeface="+mn-ea"/>
                          <a:cs typeface="Times New Roman" panose="02020603050405020304" pitchFamily="18" charset="0"/>
                        </a:rPr>
                        <a:t>TXY</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FF0000"/>
                          </a:solidFill>
                          <a:latin typeface="Times New Roman" panose="02020603050405020304" pitchFamily="18" charset="0"/>
                          <a:ea typeface="+mn-ea"/>
                          <a:cs typeface="Times New Roman" panose="02020603050405020304" pitchFamily="18" charset="0"/>
                        </a:rPr>
                        <a:t>太倉廠 </a:t>
                      </a:r>
                      <a:r>
                        <a:rPr lang="en-US" altLang="zh-TW" sz="1200" b="1" dirty="0">
                          <a:solidFill>
                            <a:srgbClr val="FF0000"/>
                          </a:solidFill>
                          <a:latin typeface="Times New Roman" panose="02020603050405020304" pitchFamily="18" charset="0"/>
                          <a:ea typeface="+mn-ea"/>
                          <a:cs typeface="Times New Roman" panose="02020603050405020304" pitchFamily="18" charset="0"/>
                        </a:rPr>
                        <a:t>TTAR</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武漢廠 </a:t>
                      </a:r>
                      <a:r>
                        <a:rPr kumimoji="0" lang="en-US" altLang="zh-TW"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TWAR</a:t>
                      </a: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algn="ct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5755">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300,448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kumimoji="0" lang="en-US" altLang="zh-TW" sz="12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452,703</a:t>
                      </a:r>
                      <a:r>
                        <a:rPr lang="en-US" altLang="zh-TW" sz="1200" dirty="0">
                          <a:solidFill>
                            <a:schemeClr val="tx2"/>
                          </a:solidFill>
                          <a:latin typeface="Times New Roman" panose="02020603050405020304" pitchFamily="18" charset="0"/>
                          <a:ea typeface="+mn-ea"/>
                          <a:cs typeface="Times New Roman" panose="02020603050405020304" pitchFamily="18" charset="0"/>
                        </a:rPr>
                        <a:t>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199,525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222,000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400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4,000,000</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7,800,000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kern="1200"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kern="1200"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kern="1200"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4,500,000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Line</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5,800,000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m</a:t>
                      </a:r>
                      <a:r>
                        <a:rPr kumimoji="1" lang="en-US" altLang="zh-TW" sz="1200" u="none" strike="noStrike" cap="none" normalizeH="0" baseline="30000" dirty="0">
                          <a:ln>
                            <a:noFill/>
                          </a:ln>
                          <a:solidFill>
                            <a:schemeClr val="tx2"/>
                          </a:solidFill>
                          <a:effectLst/>
                          <a:latin typeface="Times New Roman" panose="02020603050405020304" pitchFamily="18" charset="0"/>
                          <a:ea typeface="+mn-ea"/>
                          <a:cs typeface="Times New Roman" panose="02020603050405020304" pitchFamily="18" charset="0"/>
                        </a:rPr>
                        <a:t>2</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15415" name="圖片 6" descr="TJG.jpg">
            <a:extLst>
              <a:ext uri="{FF2B5EF4-FFF2-40B4-BE49-F238E27FC236}">
                <a16:creationId xmlns:a16="http://schemas.microsoft.com/office/drawing/2014/main" xmlns="" id="{06B4AB00-2292-4FC5-9BA7-E6D7C815EDC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87363" y="3581400"/>
            <a:ext cx="1962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6" name="圖片 8" descr="CFG.jpg">
            <a:extLst>
              <a:ext uri="{FF2B5EF4-FFF2-40B4-BE49-F238E27FC236}">
                <a16:creationId xmlns:a16="http://schemas.microsoft.com/office/drawing/2014/main" xmlns="" id="{24600EC7-460D-43B7-9109-179DCC3E415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069975"/>
            <a:ext cx="19621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7" name="圖片 9" descr="TTAR.jpg">
            <a:extLst>
              <a:ext uri="{FF2B5EF4-FFF2-40B4-BE49-F238E27FC236}">
                <a16:creationId xmlns:a16="http://schemas.microsoft.com/office/drawing/2014/main" xmlns="" id="{6B78A844-A2BE-4C40-9CA3-1A0D0679A142}"/>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645025" y="3630613"/>
            <a:ext cx="19621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8" name="圖片 10" descr="TWAR-small.jpg">
            <a:extLst>
              <a:ext uri="{FF2B5EF4-FFF2-40B4-BE49-F238E27FC236}">
                <a16:creationId xmlns:a16="http://schemas.microsoft.com/office/drawing/2014/main" xmlns="" id="{C6F5B8AF-91FD-4025-99F8-FE137AE03CC0}"/>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775450" y="3630613"/>
            <a:ext cx="19621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9" name="投影片編號版面配置區 10">
            <a:extLst>
              <a:ext uri="{FF2B5EF4-FFF2-40B4-BE49-F238E27FC236}">
                <a16:creationId xmlns:a16="http://schemas.microsoft.com/office/drawing/2014/main" xmlns="" id="{AC4EFBDA-3F08-47F2-915D-B5264F1470E7}"/>
              </a:ext>
            </a:extLst>
          </p:cNvPr>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547688"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822325"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096963" indent="-282575"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1389063"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18462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3034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27606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2178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algn="r" eaLnBrk="1" hangingPunct="1">
              <a:spcBef>
                <a:spcPct val="0"/>
              </a:spcBef>
              <a:spcAft>
                <a:spcPct val="0"/>
              </a:spcAft>
              <a:buClrTx/>
              <a:buSzTx/>
              <a:buFontTx/>
              <a:buNone/>
            </a:pPr>
            <a:fld id="{08DBBF69-0685-4B80-B845-D499E9C9728E}" type="slidenum">
              <a:rPr kumimoji="0" lang="en-US" altLang="zh-TW" sz="1100">
                <a:solidFill>
                  <a:schemeClr val="tx1"/>
                </a:solidFill>
                <a:latin typeface="Times New Roman" panose="02020603050405020304" pitchFamily="18" charset="0"/>
                <a:ea typeface="標楷體" pitchFamily="65" charset="-120"/>
                <a:cs typeface="Times New Roman" panose="02020603050405020304" pitchFamily="18" charset="0"/>
              </a:rPr>
              <a:pPr algn="r" eaLnBrk="1" hangingPunct="1">
                <a:spcBef>
                  <a:spcPct val="0"/>
                </a:spcBef>
                <a:spcAft>
                  <a:spcPct val="0"/>
                </a:spcAft>
                <a:buClrTx/>
                <a:buSzTx/>
                <a:buFontTx/>
                <a:buNone/>
              </a:pPr>
              <a:t>7</a:t>
            </a:fld>
            <a:endParaRPr kumimoji="0" lang="zh-TW" altLang="en-US" sz="11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pic>
        <p:nvPicPr>
          <p:cNvPr id="15420" name="Picture 64" descr="L:\會計部共用\法說會\2018法說會\2018工廠圖片\平板6-CDG.jpg">
            <a:extLst>
              <a:ext uri="{FF2B5EF4-FFF2-40B4-BE49-F238E27FC236}">
                <a16:creationId xmlns:a16="http://schemas.microsoft.com/office/drawing/2014/main" xmlns="" id="{C7CA4EC8-DC18-4281-902B-B7C928A35A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2488" y="989013"/>
            <a:ext cx="19446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1" name="Picture 65" descr="L:\會計部共用\法說會\2018法說會\2018工廠圖片\平板7-HNG.JPG">
            <a:extLst>
              <a:ext uri="{FF2B5EF4-FFF2-40B4-BE49-F238E27FC236}">
                <a16:creationId xmlns:a16="http://schemas.microsoft.com/office/drawing/2014/main" xmlns="" id="{87F5E277-CAC2-4CDB-8D8F-A4527FFB86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163" y="1128713"/>
            <a:ext cx="19177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2" name="Picture 64" descr="L:\會計部共用\法說會\2019法說會\平板3-TC-TVIG (1).jpg">
            <a:extLst>
              <a:ext uri="{FF2B5EF4-FFF2-40B4-BE49-F238E27FC236}">
                <a16:creationId xmlns:a16="http://schemas.microsoft.com/office/drawing/2014/main" xmlns="" id="{879AD89C-2C78-4E9C-AC60-906D23A5C3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363" y="1041400"/>
            <a:ext cx="1962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3" name="Picture 64">
            <a:extLst>
              <a:ext uri="{FF2B5EF4-FFF2-40B4-BE49-F238E27FC236}">
                <a16:creationId xmlns:a16="http://schemas.microsoft.com/office/drawing/2014/main" xmlns="" id="{2ECDB1A2-440B-4FDA-889E-4187E633C2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4788" y="3573463"/>
            <a:ext cx="161607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706A364-6602-444A-8511-6A97E7D59FC6}"/>
              </a:ext>
            </a:extLst>
          </p:cNvPr>
          <p:cNvSpPr>
            <a:spLocks noGrp="1"/>
          </p:cNvSpPr>
          <p:nvPr>
            <p:ph type="title"/>
          </p:nvPr>
        </p:nvSpPr>
        <p:spPr>
          <a:xfrm>
            <a:off x="107504" y="116632"/>
            <a:ext cx="6912421" cy="853157"/>
          </a:xfrm>
        </p:spPr>
        <p:txBody>
          <a:bodyPr>
            <a:normAutofit fontScale="90000"/>
          </a:bodyPr>
          <a:lstStyle/>
          <a:p>
            <a:pPr marL="320040" indent="-320040" eaLnBrk="1" fontAlgn="auto" hangingPunct="1">
              <a:spcAft>
                <a:spcPts val="0"/>
              </a:spcAft>
              <a:buClr>
                <a:schemeClr val="accent6">
                  <a:lumMod val="75000"/>
                </a:schemeClr>
              </a:buClr>
              <a:defRPr/>
            </a:pPr>
            <a:r>
              <a:rPr altLang="en-US" dirty="0">
                <a:latin typeface="Times New Roman" panose="02020603050405020304" pitchFamily="18" charset="0"/>
                <a:cs typeface="Times New Roman" panose="02020603050405020304" pitchFamily="18" charset="0"/>
              </a:rPr>
              <a:t>生產基地</a:t>
            </a:r>
            <a:r>
              <a:rPr altLang="en-US" dirty="0"/>
              <a:t>─</a:t>
            </a:r>
            <a:r>
              <a:rPr altLang="en-US" dirty="0">
                <a:latin typeface="Times New Roman" panose="02020603050405020304" pitchFamily="18" charset="0"/>
                <a:cs typeface="Times New Roman" panose="02020603050405020304" pitchFamily="18" charset="0"/>
              </a:rPr>
              <a:t>玻璃纖維增強絲</a:t>
            </a:r>
            <a:r>
              <a:rPr lang="en-US" altLang="zh-TW" dirty="0">
                <a:latin typeface="Times New Roman" panose="02020603050405020304" pitchFamily="18" charset="0"/>
                <a:cs typeface="Times New Roman" panose="02020603050405020304" pitchFamily="18" charset="0"/>
              </a:rPr>
              <a:t>/</a:t>
            </a:r>
            <a:r>
              <a:rPr altLang="en-US" dirty="0">
                <a:latin typeface="Times New Roman" panose="02020603050405020304" pitchFamily="18" charset="0"/>
                <a:cs typeface="Times New Roman" panose="02020603050405020304" pitchFamily="18" charset="0"/>
              </a:rPr>
              <a:t>玻璃纖維布</a:t>
            </a:r>
          </a:p>
        </p:txBody>
      </p:sp>
      <p:graphicFrame>
        <p:nvGraphicFramePr>
          <p:cNvPr id="3" name="表格 2">
            <a:extLst>
              <a:ext uri="{FF2B5EF4-FFF2-40B4-BE49-F238E27FC236}">
                <a16:creationId xmlns:a16="http://schemas.microsoft.com/office/drawing/2014/main" xmlns="" id="{EF687820-A461-4A78-8117-76923867671C}"/>
              </a:ext>
            </a:extLst>
          </p:cNvPr>
          <p:cNvGraphicFramePr>
            <a:graphicFrameLocks noGrp="1"/>
          </p:cNvGraphicFramePr>
          <p:nvPr>
            <p:extLst>
              <p:ext uri="{D42A27DB-BD31-4B8C-83A1-F6EECF244321}">
                <p14:modId xmlns:p14="http://schemas.microsoft.com/office/powerpoint/2010/main" val="3610808078"/>
              </p:ext>
            </p:extLst>
          </p:nvPr>
        </p:nvGraphicFramePr>
        <p:xfrm>
          <a:off x="468313" y="1139825"/>
          <a:ext cx="8280400" cy="2720975"/>
        </p:xfrm>
        <a:graphic>
          <a:graphicData uri="http://schemas.openxmlformats.org/drawingml/2006/table">
            <a:tbl>
              <a:tblPr firstRow="1" bandRow="1">
                <a:tableStyleId>{5C22544A-7EE6-4342-B048-85BDC9FD1C3A}</a:tableStyleId>
              </a:tblPr>
              <a:tblGrid>
                <a:gridCol w="2050485">
                  <a:extLst>
                    <a:ext uri="{9D8B030D-6E8A-4147-A177-3AD203B41FA5}">
                      <a16:colId xmlns:a16="http://schemas.microsoft.com/office/drawing/2014/main" xmlns="" val="20000"/>
                    </a:ext>
                  </a:extLst>
                </a:gridCol>
                <a:gridCol w="2089431">
                  <a:extLst>
                    <a:ext uri="{9D8B030D-6E8A-4147-A177-3AD203B41FA5}">
                      <a16:colId xmlns:a16="http://schemas.microsoft.com/office/drawing/2014/main" xmlns="" val="20001"/>
                    </a:ext>
                  </a:extLst>
                </a:gridCol>
                <a:gridCol w="2089431">
                  <a:extLst>
                    <a:ext uri="{9D8B030D-6E8A-4147-A177-3AD203B41FA5}">
                      <a16:colId xmlns:a16="http://schemas.microsoft.com/office/drawing/2014/main" xmlns="" val="20002"/>
                    </a:ext>
                  </a:extLst>
                </a:gridCol>
                <a:gridCol w="2051053">
                  <a:extLst>
                    <a:ext uri="{9D8B030D-6E8A-4147-A177-3AD203B41FA5}">
                      <a16:colId xmlns:a16="http://schemas.microsoft.com/office/drawing/2014/main" xmlns="" val="20003"/>
                    </a:ext>
                  </a:extLst>
                </a:gridCol>
              </a:tblGrid>
              <a:tr h="1571657">
                <a:tc>
                  <a:txBody>
                    <a:bodyPr/>
                    <a:lstStyle/>
                    <a:p>
                      <a:endParaRPr lang="zh-TW" altLang="en-US" sz="1400" dirty="0">
                        <a:solidFill>
                          <a:schemeClr val="tx2"/>
                        </a:solidFill>
                        <a:latin typeface="+mn-ea"/>
                        <a:ea typeface="+mn-ea"/>
                      </a:endParaRPr>
                    </a:p>
                  </a:txBody>
                  <a:tcPr marL="91434" marR="91434"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34" marR="91434"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34" marR="91434"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34" marR="91434"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27698">
                <a:tc>
                  <a:txBody>
                    <a:bodyPr/>
                    <a:lstStyle/>
                    <a:p>
                      <a:pPr algn="ctr"/>
                      <a:r>
                        <a:rPr lang="zh-TW" altLang="en-US" sz="1200" b="1" dirty="0">
                          <a:solidFill>
                            <a:srgbClr val="FF0000"/>
                          </a:solidFill>
                          <a:latin typeface="Times New Roman" panose="02020603050405020304" pitchFamily="18" charset="0"/>
                          <a:ea typeface="+mn-ea"/>
                          <a:cs typeface="Times New Roman" panose="02020603050405020304" pitchFamily="18" charset="0"/>
                        </a:rPr>
                        <a:t>台灣桃園廠 </a:t>
                      </a:r>
                      <a:r>
                        <a:rPr lang="en-US" altLang="zh-TW" sz="1200" b="1" dirty="0">
                          <a:solidFill>
                            <a:srgbClr val="FF0000"/>
                          </a:solidFill>
                          <a:latin typeface="Times New Roman" panose="02020603050405020304" pitchFamily="18" charset="0"/>
                          <a:ea typeface="+mn-ea"/>
                          <a:cs typeface="Times New Roman" panose="02020603050405020304" pitchFamily="18" charset="0"/>
                        </a:rPr>
                        <a:t>TT</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FF0000"/>
                          </a:solidFill>
                          <a:latin typeface="Times New Roman" panose="02020603050405020304" pitchFamily="18" charset="0"/>
                          <a:ea typeface="+mn-ea"/>
                          <a:cs typeface="Times New Roman" panose="02020603050405020304" pitchFamily="18" charset="0"/>
                        </a:rPr>
                        <a:t>台灣鹿港廠 </a:t>
                      </a:r>
                      <a:r>
                        <a:rPr lang="en-US" altLang="zh-TW" sz="1200" b="1" dirty="0">
                          <a:solidFill>
                            <a:srgbClr val="FF0000"/>
                          </a:solidFill>
                          <a:latin typeface="Times New Roman" panose="02020603050405020304" pitchFamily="18" charset="0"/>
                          <a:ea typeface="+mn-ea"/>
                          <a:cs typeface="Times New Roman" panose="02020603050405020304" pitchFamily="18" charset="0"/>
                        </a:rPr>
                        <a:t>TL</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昆山廠 </a:t>
                      </a:r>
                      <a:r>
                        <a:rPr kumimoji="0" lang="en-US" altLang="zh-TW"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TGF</a:t>
                      </a: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成都廠 </a:t>
                      </a:r>
                      <a:r>
                        <a:rPr kumimoji="0" lang="en-US" altLang="zh-TW"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TCD</a:t>
                      </a: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5756">
                <a:tc>
                  <a:txBody>
                    <a:bodyPr/>
                    <a:lstStyle/>
                    <a:p>
                      <a:pPr algn="ctr">
                        <a:spcBef>
                          <a:spcPct val="50000"/>
                        </a:spcBef>
                      </a:pPr>
                      <a:r>
                        <a:rPr lang="en-US" altLang="zh-TW" sz="1200" b="0" dirty="0">
                          <a:solidFill>
                            <a:schemeClr val="tx2"/>
                          </a:solidFill>
                          <a:latin typeface="Times New Roman" panose="02020603050405020304" pitchFamily="18" charset="0"/>
                          <a:ea typeface="+mn-ea"/>
                          <a:cs typeface="Times New Roman" panose="02020603050405020304" pitchFamily="18" charset="0"/>
                        </a:rPr>
                        <a:t>181,181 M</a:t>
                      </a:r>
                      <a:r>
                        <a:rPr lang="en-US" altLang="zh-TW" sz="1200" b="0" baseline="30000" dirty="0">
                          <a:solidFill>
                            <a:schemeClr val="tx2"/>
                          </a:solidFill>
                          <a:latin typeface="Times New Roman" panose="02020603050405020304" pitchFamily="18" charset="0"/>
                          <a:ea typeface="+mn-ea"/>
                          <a:cs typeface="Times New Roman" panose="02020603050405020304" pitchFamily="18" charset="0"/>
                        </a:rPr>
                        <a:t>2</a:t>
                      </a: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b="0" dirty="0">
                          <a:solidFill>
                            <a:schemeClr val="tx2"/>
                          </a:solidFill>
                          <a:latin typeface="Times New Roman" panose="02020603050405020304" pitchFamily="18" charset="0"/>
                          <a:ea typeface="+mn-ea"/>
                          <a:cs typeface="Times New Roman" panose="02020603050405020304" pitchFamily="18" charset="0"/>
                        </a:rPr>
                        <a:t>260,343 M</a:t>
                      </a:r>
                      <a:r>
                        <a:rPr lang="en-US" altLang="zh-TW" sz="1200" b="0" baseline="30000" dirty="0">
                          <a:solidFill>
                            <a:schemeClr val="tx2"/>
                          </a:solidFill>
                          <a:latin typeface="Times New Roman" panose="02020603050405020304" pitchFamily="18" charset="0"/>
                          <a:ea typeface="+mn-ea"/>
                          <a:cs typeface="Times New Roman" panose="02020603050405020304" pitchFamily="18" charset="0"/>
                        </a:rPr>
                        <a:t>2</a:t>
                      </a: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b="0" dirty="0">
                          <a:solidFill>
                            <a:schemeClr val="tx2"/>
                          </a:solidFill>
                          <a:latin typeface="Times New Roman" panose="02020603050405020304" pitchFamily="18" charset="0"/>
                          <a:ea typeface="+mn-ea"/>
                          <a:cs typeface="Times New Roman" panose="02020603050405020304" pitchFamily="18" charset="0"/>
                        </a:rPr>
                        <a:t>323,539 M</a:t>
                      </a:r>
                      <a:r>
                        <a:rPr lang="en-US" altLang="zh-TW" sz="1200" b="0" baseline="30000" dirty="0">
                          <a:solidFill>
                            <a:schemeClr val="tx2"/>
                          </a:solidFill>
                          <a:latin typeface="Times New Roman" panose="02020603050405020304" pitchFamily="18" charset="0"/>
                          <a:ea typeface="+mn-ea"/>
                          <a:cs typeface="Times New Roman" panose="02020603050405020304" pitchFamily="18" charset="0"/>
                        </a:rPr>
                        <a:t>2</a:t>
                      </a:r>
                      <a:endParaRPr lang="en-US" altLang="zh-TW" sz="1200" b="0" dirty="0">
                        <a:solidFill>
                          <a:schemeClr val="tx2"/>
                        </a:solidFill>
                        <a:latin typeface="Times New Roman" panose="02020603050405020304" pitchFamily="18" charset="0"/>
                        <a:ea typeface="+mn-ea"/>
                        <a:cs typeface="Times New Roman" panose="02020603050405020304" pitchFamily="18" charset="0"/>
                      </a:endParaRP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0" dirty="0">
                          <a:solidFill>
                            <a:schemeClr val="tx2"/>
                          </a:solidFill>
                          <a:latin typeface="Times New Roman" panose="02020603050405020304" pitchFamily="18" charset="0"/>
                          <a:ea typeface="+mn-ea"/>
                          <a:cs typeface="Times New Roman" panose="02020603050405020304" pitchFamily="18" charset="0"/>
                        </a:rPr>
                        <a:t>362,668 M</a:t>
                      </a:r>
                      <a:r>
                        <a:rPr lang="en-US" altLang="zh-TW" sz="1200" b="0" baseline="30000" dirty="0">
                          <a:solidFill>
                            <a:schemeClr val="tx2"/>
                          </a:solidFill>
                          <a:latin typeface="Times New Roman" panose="02020603050405020304" pitchFamily="18" charset="0"/>
                          <a:ea typeface="+mn-ea"/>
                          <a:cs typeface="Times New Roman" panose="02020603050405020304" pitchFamily="18" charset="0"/>
                        </a:rPr>
                        <a:t>2</a:t>
                      </a: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358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FRP</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玻纖</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a:t>
                      </a:r>
                      <a:endPar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80,000mt/y</a:t>
                      </a:r>
                      <a:endPar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電子級玻纖布</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a:t>
                      </a:r>
                      <a:endPar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電子級玻纖布*</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3</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30,000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34" marR="91434" marT="45721" marB="4572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電子級玻纖布*</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30,000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16413" name="圖片 5" descr="TGF.jpg">
            <a:extLst>
              <a:ext uri="{FF2B5EF4-FFF2-40B4-BE49-F238E27FC236}">
                <a16:creationId xmlns:a16="http://schemas.microsoft.com/office/drawing/2014/main" xmlns="" id="{D2CBBAFD-A7F7-4A63-817C-C87943B510D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182688"/>
            <a:ext cx="20161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4" descr="D:\新資料夾\文宣照片及圖片\空拍圖small\p2.TCD全景图.jpg">
            <a:extLst>
              <a:ext uri="{FF2B5EF4-FFF2-40B4-BE49-F238E27FC236}">
                <a16:creationId xmlns:a16="http://schemas.microsoft.com/office/drawing/2014/main" xmlns="" id="{3114BF8E-BA0E-45AB-A2F2-B7F7E1FC138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1182688"/>
            <a:ext cx="20161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5" name="投影片編號版面配置區 10">
            <a:extLst>
              <a:ext uri="{FF2B5EF4-FFF2-40B4-BE49-F238E27FC236}">
                <a16:creationId xmlns:a16="http://schemas.microsoft.com/office/drawing/2014/main" xmlns="" id="{54BEA9AB-B613-43FC-B81F-563C6C94BC6D}"/>
              </a:ext>
            </a:extLst>
          </p:cNvPr>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547688"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822325"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096963" indent="-282575"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1389063"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18462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3034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27606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2178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algn="r" eaLnBrk="1" hangingPunct="1">
              <a:spcBef>
                <a:spcPct val="0"/>
              </a:spcBef>
              <a:spcAft>
                <a:spcPct val="0"/>
              </a:spcAft>
              <a:buClrTx/>
              <a:buSzTx/>
              <a:buFontTx/>
              <a:buNone/>
            </a:pPr>
            <a:fld id="{56276F17-C0D6-42F0-B231-73E6104BB587}" type="slidenum">
              <a:rPr kumimoji="0" lang="en-US" altLang="zh-TW" sz="1100">
                <a:solidFill>
                  <a:schemeClr val="tx1"/>
                </a:solidFill>
                <a:latin typeface="Times New Roman" panose="02020603050405020304" pitchFamily="18" charset="0"/>
                <a:ea typeface="標楷體" pitchFamily="65" charset="-120"/>
                <a:cs typeface="Times New Roman" panose="02020603050405020304" pitchFamily="18" charset="0"/>
              </a:rPr>
              <a:pPr algn="r" eaLnBrk="1" hangingPunct="1">
                <a:spcBef>
                  <a:spcPct val="0"/>
                </a:spcBef>
                <a:spcAft>
                  <a:spcPct val="0"/>
                </a:spcAft>
                <a:buClrTx/>
                <a:buSzTx/>
                <a:buFontTx/>
                <a:buNone/>
              </a:pPr>
              <a:t>8</a:t>
            </a:fld>
            <a:endParaRPr kumimoji="0" lang="zh-TW" altLang="en-US" sz="11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pic>
        <p:nvPicPr>
          <p:cNvPr id="16416" name="Picture 34" descr="L:\會計部共用\法說會\2018法說會\2018工廠圖片\纖維1-TT.jpg">
            <a:extLst>
              <a:ext uri="{FF2B5EF4-FFF2-40B4-BE49-F238E27FC236}">
                <a16:creationId xmlns:a16="http://schemas.microsoft.com/office/drawing/2014/main" xmlns="" id="{28CCFE4D-252C-4FF8-9E07-12A6CA31D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04913"/>
            <a:ext cx="200025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a:extLst>
              <a:ext uri="{FF2B5EF4-FFF2-40B4-BE49-F238E27FC236}">
                <a16:creationId xmlns:a16="http://schemas.microsoft.com/office/drawing/2014/main" xmlns="" id="{F264D3CB-B4E8-454B-9C40-96A215DBF0BC}"/>
              </a:ext>
            </a:extLst>
          </p:cNvPr>
          <p:cNvGraphicFramePr>
            <a:graphicFrameLocks noGrp="1"/>
          </p:cNvGraphicFramePr>
          <p:nvPr/>
        </p:nvGraphicFramePr>
        <p:xfrm>
          <a:off x="506413" y="5556250"/>
          <a:ext cx="2049462" cy="1041408"/>
        </p:xfrm>
        <a:graphic>
          <a:graphicData uri="http://schemas.openxmlformats.org/drawingml/2006/table">
            <a:tbl>
              <a:tblPr firstRow="1" bandRow="1">
                <a:tableStyleId>{5C22544A-7EE6-4342-B048-85BDC9FD1C3A}</a:tableStyleId>
              </a:tblPr>
              <a:tblGrid>
                <a:gridCol w="2049462">
                  <a:extLst>
                    <a:ext uri="{9D8B030D-6E8A-4147-A177-3AD203B41FA5}">
                      <a16:colId xmlns:a16="http://schemas.microsoft.com/office/drawing/2014/main" xmlns="" val="20000"/>
                    </a:ext>
                  </a:extLst>
                </a:gridCol>
              </a:tblGrid>
              <a:tr h="273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蚌埠廠 </a:t>
                      </a:r>
                      <a:r>
                        <a:rPr kumimoji="0" lang="en-US" altLang="zh-TW"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TBF</a:t>
                      </a: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63" marR="91463" marT="45552" marB="455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3982">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370,668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63" marR="91463" marT="45552" marB="455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34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電子級玻纖布*</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35,000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63" marR="91463" marT="45552" marB="4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16427" name="Picture 34" descr="L:\會計部共用\法說會\2019法說會\p3.TBF 台嘉蚌埠玻纖-1.jpg">
            <a:extLst>
              <a:ext uri="{FF2B5EF4-FFF2-40B4-BE49-F238E27FC236}">
                <a16:creationId xmlns:a16="http://schemas.microsoft.com/office/drawing/2014/main" xmlns="" id="{55FD7555-3E9A-49F0-BD41-E8C8E8BF86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4076700"/>
            <a:ext cx="200501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影像預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5200" y="1205190"/>
            <a:ext cx="2026800" cy="1472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xmlns="" id="{7AB49029-802B-49F0-A7DA-82A98CDAF309}"/>
              </a:ext>
            </a:extLst>
          </p:cNvPr>
          <p:cNvGraphicFramePr>
            <a:graphicFrameLocks noGrp="1"/>
          </p:cNvGraphicFramePr>
          <p:nvPr>
            <p:extLst>
              <p:ext uri="{D42A27DB-BD31-4B8C-83A1-F6EECF244321}">
                <p14:modId xmlns:p14="http://schemas.microsoft.com/office/powerpoint/2010/main" val="4188147355"/>
              </p:ext>
            </p:extLst>
          </p:nvPr>
        </p:nvGraphicFramePr>
        <p:xfrm>
          <a:off x="357188" y="808038"/>
          <a:ext cx="6613525" cy="3251485"/>
        </p:xfrm>
        <a:graphic>
          <a:graphicData uri="http://schemas.openxmlformats.org/drawingml/2006/table">
            <a:tbl>
              <a:tblPr firstRow="1" bandRow="1">
                <a:tableStyleId>{5C22544A-7EE6-4342-B048-85BDC9FD1C3A}</a:tableStyleId>
              </a:tblPr>
              <a:tblGrid>
                <a:gridCol w="2079852">
                  <a:extLst>
                    <a:ext uri="{9D8B030D-6E8A-4147-A177-3AD203B41FA5}">
                      <a16:colId xmlns:a16="http://schemas.microsoft.com/office/drawing/2014/main" xmlns="" val="20000"/>
                    </a:ext>
                  </a:extLst>
                </a:gridCol>
                <a:gridCol w="2151571">
                  <a:extLst>
                    <a:ext uri="{9D8B030D-6E8A-4147-A177-3AD203B41FA5}">
                      <a16:colId xmlns:a16="http://schemas.microsoft.com/office/drawing/2014/main" xmlns="" val="20001"/>
                    </a:ext>
                  </a:extLst>
                </a:gridCol>
                <a:gridCol w="2056951">
                  <a:extLst>
                    <a:ext uri="{9D8B030D-6E8A-4147-A177-3AD203B41FA5}">
                      <a16:colId xmlns:a16="http://schemas.microsoft.com/office/drawing/2014/main" xmlns="" val="20002"/>
                    </a:ext>
                  </a:extLst>
                </a:gridCol>
                <a:gridCol w="116851">
                  <a:extLst>
                    <a:ext uri="{9D8B030D-6E8A-4147-A177-3AD203B41FA5}">
                      <a16:colId xmlns:a16="http://schemas.microsoft.com/office/drawing/2014/main" xmlns="" val="20003"/>
                    </a:ext>
                  </a:extLst>
                </a:gridCol>
                <a:gridCol w="208300">
                  <a:extLst>
                    <a:ext uri="{9D8B030D-6E8A-4147-A177-3AD203B41FA5}">
                      <a16:colId xmlns:a16="http://schemas.microsoft.com/office/drawing/2014/main" xmlns="" val="20004"/>
                    </a:ext>
                  </a:extLst>
                </a:gridCol>
              </a:tblGrid>
              <a:tr h="304853">
                <a:tc>
                  <a:txBody>
                    <a:bodyPr/>
                    <a:lstStyle/>
                    <a:p>
                      <a:pPr algn="ctr"/>
                      <a:r>
                        <a:rPr lang="zh-TW" altLang="en-US" sz="1400" dirty="0">
                          <a:solidFill>
                            <a:schemeClr val="tx2"/>
                          </a:solidFill>
                          <a:latin typeface="+mn-ea"/>
                          <a:ea typeface="+mn-ea"/>
                        </a:rPr>
                        <a:t>容食廚玻璃</a:t>
                      </a: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400" dirty="0">
                          <a:solidFill>
                            <a:schemeClr val="tx2"/>
                          </a:solidFill>
                          <a:latin typeface="+mn-ea"/>
                          <a:ea typeface="+mn-ea"/>
                        </a:rPr>
                        <a:t>微薄玻璃</a:t>
                      </a: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400" dirty="0">
                          <a:solidFill>
                            <a:schemeClr val="tx2"/>
                          </a:solidFill>
                          <a:latin typeface="+mn-ea"/>
                          <a:ea typeface="+mn-ea"/>
                        </a:rPr>
                        <a:t>太陽能玻璃</a:t>
                      </a: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zh-TW" altLang="en-US" sz="1400" dirty="0">
                        <a:solidFill>
                          <a:schemeClr val="tx2"/>
                        </a:solidFill>
                        <a:latin typeface="+mn-ea"/>
                        <a:ea typeface="+mn-ea"/>
                      </a:endParaRP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400" dirty="0">
                        <a:solidFill>
                          <a:schemeClr val="tx2"/>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01694">
                <a:tc>
                  <a:txBody>
                    <a:bodyPr/>
                    <a:lstStyle/>
                    <a:p>
                      <a:endParaRPr lang="zh-TW" altLang="en-US" sz="1400" dirty="0">
                        <a:solidFill>
                          <a:schemeClr val="tx2"/>
                        </a:solidFill>
                        <a:latin typeface="+mn-ea"/>
                        <a:ea typeface="+mn-ea"/>
                      </a:endParaRP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400" dirty="0">
                        <a:solidFill>
                          <a:schemeClr val="tx2"/>
                        </a:solidFill>
                        <a:latin typeface="+mn-ea"/>
                        <a:ea typeface="+mn-ea"/>
                      </a:endParaRP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TW" altLang="en-US" sz="1400" dirty="0">
                        <a:solidFill>
                          <a:schemeClr val="tx2"/>
                        </a:solidFill>
                        <a:latin typeface="+mn-ea"/>
                        <a:ea typeface="+mn-ea"/>
                      </a:endParaRP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endParaRPr lang="zh-TW" altLang="en-US" sz="1400" dirty="0">
                        <a:solidFill>
                          <a:schemeClr val="tx2"/>
                        </a:solidFill>
                        <a:latin typeface="+mn-ea"/>
                        <a:ea typeface="+mn-ea"/>
                      </a:endParaRPr>
                    </a:p>
                  </a:txBody>
                  <a:tcPr marL="91448" marR="91448"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4367">
                <a:tc>
                  <a:txBody>
                    <a:bodyPr/>
                    <a:lstStyle/>
                    <a:p>
                      <a:pPr algn="ctr"/>
                      <a:r>
                        <a:rPr lang="zh-TW" altLang="en-US" sz="1200" b="1" dirty="0">
                          <a:solidFill>
                            <a:srgbClr val="FF0000"/>
                          </a:solidFill>
                          <a:latin typeface="Times New Roman" panose="02020603050405020304" pitchFamily="18" charset="0"/>
                          <a:ea typeface="+mn-ea"/>
                          <a:cs typeface="Times New Roman" panose="02020603050405020304" pitchFamily="18" charset="0"/>
                        </a:rPr>
                        <a:t>台灣新竹廠 </a:t>
                      </a:r>
                      <a:r>
                        <a:rPr lang="en-US" altLang="zh-TW" sz="1200" b="1" dirty="0">
                          <a:solidFill>
                            <a:srgbClr val="FF0000"/>
                          </a:solidFill>
                          <a:latin typeface="Times New Roman" panose="02020603050405020304" pitchFamily="18" charset="0"/>
                          <a:ea typeface="+mn-ea"/>
                          <a:cs typeface="Times New Roman" panose="02020603050405020304" pitchFamily="18" charset="0"/>
                        </a:rPr>
                        <a:t>TS</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FF0000"/>
                          </a:solidFill>
                          <a:latin typeface="Times New Roman" panose="02020603050405020304" pitchFamily="18" charset="0"/>
                          <a:ea typeface="+mn-ea"/>
                          <a:cs typeface="Times New Roman" panose="02020603050405020304" pitchFamily="18" charset="0"/>
                        </a:rPr>
                        <a:t>台灣台中廠 </a:t>
                      </a:r>
                      <a:r>
                        <a:rPr lang="en-US" altLang="zh-TW" sz="1200" b="1" dirty="0">
                          <a:solidFill>
                            <a:srgbClr val="FF0000"/>
                          </a:solidFill>
                          <a:latin typeface="Times New Roman" panose="02020603050405020304" pitchFamily="18" charset="0"/>
                          <a:ea typeface="+mn-ea"/>
                          <a:cs typeface="Times New Roman" panose="02020603050405020304" pitchFamily="18" charset="0"/>
                        </a:rPr>
                        <a:t>TF-5</a:t>
                      </a:r>
                      <a:endParaRPr lang="zh-TW" altLang="en-US" sz="1200" b="1" dirty="0">
                        <a:solidFill>
                          <a:srgbClr val="FF0000"/>
                        </a:solidFill>
                        <a:latin typeface="Times New Roman" panose="02020603050405020304" pitchFamily="18" charset="0"/>
                        <a:ea typeface="+mn-ea"/>
                        <a:cs typeface="Times New Roman" panose="02020603050405020304" pitchFamily="18" charset="0"/>
                      </a:endParaRP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福建廠 </a:t>
                      </a:r>
                      <a:r>
                        <a:rPr kumimoji="0" lang="en-US" altLang="zh-TW"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FPG</a:t>
                      </a: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4367">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129,090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2"/>
                          </a:solidFill>
                          <a:latin typeface="Times New Roman" panose="02020603050405020304" pitchFamily="18" charset="0"/>
                          <a:ea typeface="+mn-ea"/>
                          <a:cs typeface="Times New Roman" panose="02020603050405020304" pitchFamily="18" charset="0"/>
                        </a:rPr>
                        <a:t>250,068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388,822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a:txBody>
                    <a:bodyPr/>
                    <a:lstStyle/>
                    <a:p>
                      <a:pPr algn="ctr">
                        <a:spcBef>
                          <a:spcPct val="50000"/>
                        </a:spcBef>
                      </a:pPr>
                      <a:endParaRPr lang="en-US" altLang="zh-TW" sz="1200" baseline="30000" dirty="0">
                        <a:solidFill>
                          <a:schemeClr val="tx2"/>
                        </a:solidFill>
                        <a:latin typeface="Times New Roman" panose="02020603050405020304" pitchFamily="18" charset="0"/>
                        <a:ea typeface="+mn-ea"/>
                        <a:cs typeface="Times New Roman" panose="02020603050405020304" pitchFamily="18" charset="0"/>
                      </a:endParaRP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436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容器</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6</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、廚器*</a:t>
                      </a: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169,000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微薄玻璃*</a:t>
                      </a:r>
                      <a:r>
                        <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r>
                        <a:rPr kumimoji="1" lang="zh-TW" altLang="en-US"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 </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29,280</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8" marR="91448" marT="45728" marB="457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光伏玻璃*</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237,250</a:t>
                      </a:r>
                      <a:r>
                        <a:rPr kumimoji="1" lang="zh-TW" altLang="en-US" sz="1200" u="none" strike="noStrike" cap="none" normalizeH="0" baseline="0" dirty="0" smtClean="0">
                          <a:ln>
                            <a:noFill/>
                          </a:ln>
                          <a:solidFill>
                            <a:schemeClr val="tx2"/>
                          </a:solidFill>
                          <a:effectLst/>
                          <a:latin typeface="Times New Roman" panose="02020603050405020304" pitchFamily="18" charset="0"/>
                          <a:ea typeface="+mn-ea"/>
                          <a:cs typeface="Times New Roman" panose="02020603050405020304" pitchFamily="18" charset="0"/>
                        </a:rPr>
                        <a:t> </a:t>
                      </a:r>
                      <a:r>
                        <a:rPr kumimoji="1" lang="en-US" altLang="zh-TW" sz="1200" u="none" strike="noStrike" cap="none" normalizeH="0" baseline="0" dirty="0" err="1">
                          <a:ln>
                            <a:noFill/>
                          </a:ln>
                          <a:solidFill>
                            <a:schemeClr val="tx2"/>
                          </a:solidFill>
                          <a:effectLst/>
                          <a:latin typeface="Times New Roman" panose="02020603050405020304" pitchFamily="18" charset="0"/>
                          <a:ea typeface="+mn-ea"/>
                          <a:cs typeface="Times New Roman" panose="02020603050405020304" pitchFamily="18" charset="0"/>
                        </a:rPr>
                        <a:t>mt</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3898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gridSpan="2"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2"/>
                        </a:solidFill>
                        <a:effectLst/>
                        <a:latin typeface="+mn-ea"/>
                        <a:ea typeface="+mn-ea"/>
                        <a:cs typeface="微軟正黑體"/>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zh-TW" altLang="en-US"/>
                    </a:p>
                  </a:txBody>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200" b="0" i="0" u="none" strike="noStrike" cap="none" normalizeH="0" baseline="0" dirty="0">
                        <a:ln>
                          <a:noFill/>
                        </a:ln>
                        <a:solidFill>
                          <a:schemeClr val="tx2"/>
                        </a:solidFill>
                        <a:effectLst/>
                        <a:latin typeface="+mn-ea"/>
                        <a:ea typeface="+mn-ea"/>
                        <a:cs typeface="微軟正黑體"/>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3345" name="標題 1">
            <a:extLst>
              <a:ext uri="{FF2B5EF4-FFF2-40B4-BE49-F238E27FC236}">
                <a16:creationId xmlns:a16="http://schemas.microsoft.com/office/drawing/2014/main" xmlns="" id="{6A63B17C-1F97-409F-B789-B8274E3BBC80}"/>
              </a:ext>
            </a:extLst>
          </p:cNvPr>
          <p:cNvSpPr>
            <a:spLocks noGrp="1"/>
          </p:cNvSpPr>
          <p:nvPr>
            <p:ph type="title"/>
          </p:nvPr>
        </p:nvSpPr>
        <p:spPr>
          <a:xfrm>
            <a:off x="457200" y="55563"/>
            <a:ext cx="6707188" cy="642937"/>
          </a:xfrm>
        </p:spPr>
        <p:txBody>
          <a:bodyPr>
            <a:normAutofit fontScale="90000"/>
          </a:bodyPr>
          <a:lstStyle/>
          <a:p>
            <a:pPr marL="320040" indent="-320040" eaLnBrk="1" fontAlgn="auto" hangingPunct="1">
              <a:spcAft>
                <a:spcPts val="0"/>
              </a:spcAft>
              <a:buClr>
                <a:schemeClr val="accent6">
                  <a:lumMod val="75000"/>
                </a:schemeClr>
              </a:buClr>
              <a:defRPr/>
            </a:pPr>
            <a:r>
              <a:rPr altLang="en-US" sz="2800">
                <a:latin typeface="Times New Roman" pitchFamily="18" charset="0"/>
                <a:cs typeface="Times New Roman" pitchFamily="18" charset="0"/>
              </a:rPr>
              <a:t>生產基地</a:t>
            </a:r>
            <a:r>
              <a:rPr altLang="en-US" sz="2800"/>
              <a:t>─</a:t>
            </a:r>
            <a:r>
              <a:rPr altLang="en-US" sz="2800">
                <a:latin typeface="Times New Roman" pitchFamily="18" charset="0"/>
              </a:rPr>
              <a:t>容食 </a:t>
            </a:r>
            <a:r>
              <a:rPr lang="en-US" altLang="zh-TW" sz="2800">
                <a:latin typeface="Times New Roman" pitchFamily="18" charset="0"/>
              </a:rPr>
              <a:t>/</a:t>
            </a:r>
            <a:r>
              <a:rPr altLang="en-US" sz="2800">
                <a:latin typeface="Times New Roman" pitchFamily="18" charset="0"/>
              </a:rPr>
              <a:t> 微薄 </a:t>
            </a:r>
            <a:r>
              <a:rPr lang="en-US" altLang="zh-TW" sz="2800">
                <a:latin typeface="Times New Roman" pitchFamily="18" charset="0"/>
              </a:rPr>
              <a:t>/</a:t>
            </a:r>
            <a:r>
              <a:rPr altLang="en-US" sz="2800">
                <a:latin typeface="Times New Roman" pitchFamily="18" charset="0"/>
              </a:rPr>
              <a:t> 太陽能 </a:t>
            </a:r>
            <a:r>
              <a:rPr lang="en-US" altLang="zh-TW" sz="2800">
                <a:latin typeface="Times New Roman" pitchFamily="18" charset="0"/>
              </a:rPr>
              <a:t>/ </a:t>
            </a:r>
            <a:r>
              <a:rPr altLang="en-US" sz="2800">
                <a:latin typeface="Times New Roman" pitchFamily="18" charset="0"/>
              </a:rPr>
              <a:t>汽車玻璃</a:t>
            </a:r>
          </a:p>
        </p:txBody>
      </p:sp>
      <p:pic>
        <p:nvPicPr>
          <p:cNvPr id="17443" name="圖片 6" descr="台中.jpg">
            <a:extLst>
              <a:ext uri="{FF2B5EF4-FFF2-40B4-BE49-F238E27FC236}">
                <a16:creationId xmlns:a16="http://schemas.microsoft.com/office/drawing/2014/main" xmlns="" id="{ED3315E4-3BB3-48F3-ACD6-67A149A2E17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20950" y="1111250"/>
            <a:ext cx="2016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圖片 7" descr="台中.jpg">
            <a:extLst>
              <a:ext uri="{FF2B5EF4-FFF2-40B4-BE49-F238E27FC236}">
                <a16:creationId xmlns:a16="http://schemas.microsoft.com/office/drawing/2014/main" xmlns="" id="{AE509B19-D6ED-4260-A9EF-AD885C34008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5763" y="4195763"/>
            <a:ext cx="20161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圖片 8" descr="TYAU最新航拍图.jpg">
            <a:extLst>
              <a:ext uri="{FF2B5EF4-FFF2-40B4-BE49-F238E27FC236}">
                <a16:creationId xmlns:a16="http://schemas.microsoft.com/office/drawing/2014/main" xmlns="" id="{3E90E6C0-DE0E-4B2B-90F9-7E9BC511C566}"/>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520950" y="4208463"/>
            <a:ext cx="20161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表格 9">
            <a:extLst>
              <a:ext uri="{FF2B5EF4-FFF2-40B4-BE49-F238E27FC236}">
                <a16:creationId xmlns:a16="http://schemas.microsoft.com/office/drawing/2014/main" xmlns="" id="{28BF186B-C92A-4B6E-9C4F-F1CC5F5C8938}"/>
              </a:ext>
            </a:extLst>
          </p:cNvPr>
          <p:cNvGraphicFramePr>
            <a:graphicFrameLocks noGrp="1"/>
          </p:cNvGraphicFramePr>
          <p:nvPr/>
        </p:nvGraphicFramePr>
        <p:xfrm>
          <a:off x="395288" y="5724525"/>
          <a:ext cx="4140200" cy="1041408"/>
        </p:xfrm>
        <a:graphic>
          <a:graphicData uri="http://schemas.openxmlformats.org/drawingml/2006/table">
            <a:tbl>
              <a:tblPr firstRow="1" bandRow="1">
                <a:tableStyleId>{5C22544A-7EE6-4342-B048-85BDC9FD1C3A}</a:tableStyleId>
              </a:tblPr>
              <a:tblGrid>
                <a:gridCol w="2049114">
                  <a:extLst>
                    <a:ext uri="{9D8B030D-6E8A-4147-A177-3AD203B41FA5}">
                      <a16:colId xmlns:a16="http://schemas.microsoft.com/office/drawing/2014/main" xmlns="" val="20000"/>
                    </a:ext>
                  </a:extLst>
                </a:gridCol>
                <a:gridCol w="2091086">
                  <a:extLst>
                    <a:ext uri="{9D8B030D-6E8A-4147-A177-3AD203B41FA5}">
                      <a16:colId xmlns:a16="http://schemas.microsoft.com/office/drawing/2014/main" xmlns="" val="20001"/>
                    </a:ext>
                  </a:extLst>
                </a:gridCol>
              </a:tblGrid>
              <a:tr h="273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台灣台中廠 </a:t>
                      </a:r>
                      <a:r>
                        <a:rPr kumimoji="0" lang="en-US" altLang="zh-TW"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TAGC</a:t>
                      </a: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7" marR="91447" marT="45552" marB="455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鹽城廠 </a:t>
                      </a:r>
                      <a:r>
                        <a:rPr kumimoji="0" lang="en-US" altLang="zh-TW"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TYAU</a:t>
                      </a:r>
                      <a:endParaRPr kumimoji="0" lang="zh-TW"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txBody>
                  <a:tcPr marL="91447" marR="91447" marT="45552" marB="455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3982">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250,068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47" marR="91447" marT="45552" marB="455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ct val="50000"/>
                        </a:spcBef>
                      </a:pPr>
                      <a:r>
                        <a:rPr lang="en-US" altLang="zh-TW" sz="1200" dirty="0">
                          <a:solidFill>
                            <a:schemeClr val="tx2"/>
                          </a:solidFill>
                          <a:latin typeface="Times New Roman" panose="02020603050405020304" pitchFamily="18" charset="0"/>
                          <a:ea typeface="+mn-ea"/>
                          <a:cs typeface="Times New Roman" panose="02020603050405020304" pitchFamily="18" charset="0"/>
                        </a:rPr>
                        <a:t>132,755 M</a:t>
                      </a:r>
                      <a:r>
                        <a:rPr lang="en-US" altLang="zh-TW" sz="1200" baseline="30000" dirty="0">
                          <a:solidFill>
                            <a:schemeClr val="tx2"/>
                          </a:solidFill>
                          <a:latin typeface="Times New Roman" panose="02020603050405020304" pitchFamily="18" charset="0"/>
                          <a:ea typeface="+mn-ea"/>
                          <a:cs typeface="Times New Roman" panose="02020603050405020304" pitchFamily="18" charset="0"/>
                        </a:rPr>
                        <a:t>2</a:t>
                      </a:r>
                    </a:p>
                  </a:txBody>
                  <a:tcPr marL="91447" marR="91447" marT="45552" marB="4555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34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汽車玻璃*</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250,000</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 台</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552" marB="4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汽車玻璃*</a:t>
                      </a: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5</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2,000,000</a:t>
                      </a:r>
                      <a:r>
                        <a:rPr kumimoji="1" lang="zh-TW" altLang="en-US" sz="120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rPr>
                        <a:t> 台</a:t>
                      </a:r>
                      <a:endParaRPr kumimoji="1" lang="en-US" altLang="zh-TW" sz="1200" b="0" i="0" u="none" strike="noStrike" cap="none" normalizeH="0" baseline="0" dirty="0">
                        <a:ln>
                          <a:noFill/>
                        </a:ln>
                        <a:solidFill>
                          <a:schemeClr val="tx2"/>
                        </a:solidFill>
                        <a:effectLst/>
                        <a:latin typeface="Times New Roman" panose="02020603050405020304" pitchFamily="18" charset="0"/>
                        <a:ea typeface="+mn-ea"/>
                        <a:cs typeface="Times New Roman" panose="02020603050405020304" pitchFamily="18" charset="0"/>
                      </a:endParaRPr>
                    </a:p>
                  </a:txBody>
                  <a:tcPr marL="91447" marR="91447" marT="45552" marB="4555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11" name="文字方塊 10">
            <a:extLst>
              <a:ext uri="{FF2B5EF4-FFF2-40B4-BE49-F238E27FC236}">
                <a16:creationId xmlns:a16="http://schemas.microsoft.com/office/drawing/2014/main" xmlns="" id="{2540E8D5-34EE-472F-871B-F242B4A34CC1}"/>
              </a:ext>
            </a:extLst>
          </p:cNvPr>
          <p:cNvSpPr txBox="1"/>
          <p:nvPr/>
        </p:nvSpPr>
        <p:spPr>
          <a:xfrm>
            <a:off x="1393825" y="3903663"/>
            <a:ext cx="2135188" cy="307975"/>
          </a:xfrm>
          <a:prstGeom prst="rect">
            <a:avLst/>
          </a:prstGeom>
          <a:noFill/>
        </p:spPr>
        <p:txBody>
          <a:bodyPr>
            <a:spAutoFit/>
          </a:bodyPr>
          <a:lstStyle/>
          <a:p>
            <a:pPr algn="ctr" fontAlgn="auto">
              <a:spcBef>
                <a:spcPts val="0"/>
              </a:spcBef>
              <a:spcAft>
                <a:spcPts val="0"/>
              </a:spcAft>
              <a:defRPr/>
            </a:pPr>
            <a:r>
              <a:rPr kumimoji="0" lang="zh-TW" altLang="en-US" sz="1400" b="1" dirty="0">
                <a:solidFill>
                  <a:schemeClr val="tx2"/>
                </a:solidFill>
                <a:latin typeface="+mn-ea"/>
                <a:ea typeface="+mn-ea"/>
              </a:rPr>
              <a:t>汽車玻璃</a:t>
            </a:r>
          </a:p>
        </p:txBody>
      </p:sp>
      <p:sp>
        <p:nvSpPr>
          <p:cNvPr id="17461" name="投影片編號版面配置區 10">
            <a:extLst>
              <a:ext uri="{FF2B5EF4-FFF2-40B4-BE49-F238E27FC236}">
                <a16:creationId xmlns:a16="http://schemas.microsoft.com/office/drawing/2014/main" xmlns="" id="{F8EBFE4E-85FC-4B30-84F7-0EF98FFB35CE}"/>
              </a:ext>
            </a:extLst>
          </p:cNvPr>
          <p:cNvSpPr txBox="1">
            <a:spLocks/>
          </p:cNvSpPr>
          <p:nvPr/>
        </p:nvSpPr>
        <p:spPr bwMode="auto">
          <a:xfrm>
            <a:off x="65532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547688"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822325"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096963" indent="-282575"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1389063"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18462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3034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27606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217863"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algn="r" eaLnBrk="1" hangingPunct="1">
              <a:spcBef>
                <a:spcPct val="0"/>
              </a:spcBef>
              <a:spcAft>
                <a:spcPct val="0"/>
              </a:spcAft>
              <a:buClrTx/>
              <a:buSzTx/>
              <a:buFontTx/>
              <a:buNone/>
            </a:pPr>
            <a:fld id="{61105423-843B-4506-871A-858391829583}" type="slidenum">
              <a:rPr kumimoji="0" lang="en-US" altLang="zh-TW" sz="1100">
                <a:solidFill>
                  <a:schemeClr val="tx1"/>
                </a:solidFill>
                <a:latin typeface="Times New Roman" panose="02020603050405020304" pitchFamily="18" charset="0"/>
                <a:ea typeface="標楷體" pitchFamily="65" charset="-120"/>
                <a:cs typeface="Times New Roman" panose="02020603050405020304" pitchFamily="18" charset="0"/>
              </a:rPr>
              <a:pPr algn="r" eaLnBrk="1" hangingPunct="1">
                <a:spcBef>
                  <a:spcPct val="0"/>
                </a:spcBef>
                <a:spcAft>
                  <a:spcPct val="0"/>
                </a:spcAft>
                <a:buClrTx/>
                <a:buSzTx/>
                <a:buFontTx/>
                <a:buNone/>
              </a:pPr>
              <a:t>9</a:t>
            </a:fld>
            <a:endParaRPr kumimoji="0" lang="zh-TW" altLang="en-US" sz="11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pic>
        <p:nvPicPr>
          <p:cNvPr id="17462" name="Picture 56" descr="L:\會計部共用\法說會\2018法說會\2018工廠圖片\容食廚玻璃-TS.jpg">
            <a:extLst>
              <a:ext uri="{FF2B5EF4-FFF2-40B4-BE49-F238E27FC236}">
                <a16:creationId xmlns:a16="http://schemas.microsoft.com/office/drawing/2014/main" xmlns="" id="{19A49005-5548-4496-9EBA-F93CB1273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8" y="1111250"/>
            <a:ext cx="19875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3" name="AutoShape 58" descr="data:image/jpeg;base64,/9j/4AAQSkZJRgABAQAAAQABAAD/2wBDABALDA4MChAODQ4SERATGCgaGBYWGDEjJR0oOjM9PDkzODdASFxOQERXRTc4UG1RV19iZ2hnPk1xeXBkeFxlZ2P/2wBDARESEhgVGC8aGi9jQjhCY2NjY2NjY2NjY2NjY2NjY2NjY2NjY2NjY2NjY2NjY2NjY2NjY2NjY2NjY2NjY2NjY2P/wAARCAKBBQADASIAAhEBAxEB/8QAGwAAAgMBAQEAAAAAAAAAAAAAAAMBAgQFBgf/xABHEAACAgEDAgQEAwYEBAUDAgcBAgMRAAQSITFBBRMiUWFxgZEyobEUI0JSwdEzYuHwBhUkcjRDU4LxY3OSojWywhYlRHTS/8QAGQEBAQEBAQEAAAAAAAAAAAAAAAECAwQF/8QAKhEBAQEAAgIDAAIDAAICAwEAAAERAiESMQNBURNhIjJxBEIzgRQjkfH/2gAMAwEAAhEDEQA/AG4ZORn1XlGGGTgRhk4YEZOGGAVzhhhgGGThgGGGGEGGGThUYZOGBGFZOGURk4VhkBhhk4RGGT1wyqjDJGGAYYVhgGFYZOBGGThgRhk4YRGThhkVGSBhk1gRhk1h1yojDDJyKjrhk4YEYVk4YEZPTDDKDDCsmsIjDJyMgMMnDCorDJIwyiMMnDIIwyawwIwyawwIwye2GBFZNYYYB0wycjAMjLZGAYZOGBGFZOGBGGThhEVhhhhRkZOFYBkZOGBGGThgRhk5GUGGTWGQRhk4YEdsMnDAjDJrIwDDJyMAwwwwDDthhWUFYdcMMgMjJw74EYH4ZOF4EZOGF5QVkZOGQGRhk98CKw6YZPTKIwycMgjCsnCsCMMMnAjDDDAMMMMAwwwwDDDDAMMMMA65GThgRhk9cjAO2GHXJwK5OGGADIycMCMMnIwDDDDAMMMMAyKycMCMMnIwDDDDAMjJwwIwycjAOmRk4YBhhhkBhhk4EdsKycMCMnDthgGGThgRhWThgRk4YYBhhk4EYZNYYEZOFYYBhk4DAjJrDDAjJwwwDDJrDAjDJwrAjJwwwDIy2RWAYZOGBGGThgRhk4YEYZOFYBkZPXJrAjDJwwIwwycCMKycnArhk4fPAMKwwwCsMMmsCMMMnAisMnCsKjDJrDCIwycMCMMnCsKisKyThhEYZOFYEYVk4YEYVk4YEYZIwwIwycMCMMnDAjDDDAjJyeuGBGFZOGBFYYZPTAisMnIwDDDDAMjJ6YYEYZOHzwIwycMCMMMMoMjJwyCMMnDAjDJyMAwycjCjDJwwiMMMMAwwwwDD2wwwDDDDCjDDDCDDDDAjJwwyqMjJwwiMMnD88AyMnDAMMjJyCMnDDAMjJyMKMMnDAjDDCsIMjJwwqMMnI+eERk4YYEYZOBwIwycjAMMMMCMnDDAjDJwwIww6YYBkYfLDKJwwwzKjDDDAMMnDAjJwwwDDDJwIw65OHbAjpk4ZOBGGThWAYYYYBh+mThgHXIycMAwwycCMMkYYEZOGGAfPCsMMAwwycCMnDDAKyMmsMCMnDDAMMnIyAwwwygwyawwIycMMAwwycCMMnIwCsKycMCMMkYYEVhk4YEd8OuThgRhk4YBhhhgRgMnDAjDJwwIwwycCMMnIrAMMnIwAYZORgGGThgRhk4YEVhk4DAjDJw+eBGFYYYBhhk4EYZORgGGGGBGThhgRhk4YEYZJyMAwycjAMMMMAyMnDAjDDDAMMMjAnDIwyicMjDAMMMMgMMMMoKwwwyAwwwwDDDDAMMMMAwycjAMMnIwDDDDKDDDDAMjJwwAcYYYdcgMMMMAwrDDpgRhk4ZQYYYZBGGFZOURkZOGQRhknDKIwwwwDDDIwDDJyKwDDCsMCMMnIwDDDDAMMMnMqMMMBgGGGTgGGRk9cArDDDABk4YYBhhhgGGThgRk4YYBk4YYEZOGGAYZOGBGT3wrDAMMnDAisMMnAjCsnDAMMMKwDDDDAMMMMgMMnDAjDDJwIwycMAww6YZQYVk5GAYZOGAZGThkEdsnDDKIycMMAwwwwIwwycCMMnDAjDJyMAwwwwDDDDAMMnDAjDJyMAwycMCMMnIwDDDDAMMMMCMnDDAMMMMAwwwwIwycjAMMMMAwwwwIycMMCMMnIwDDDDAMMjKPIqcXbHoL5ODF8MVI5EbE8GrpeTmT9rlZSG4rqyjJLq3i3s6rW5gL98AQehvOWyOxDK3mXya6jKpKyN6TRypjrYZmGpK1uU0ePjj0dXFqbGNMWwyMo88cd7nF+3XKGYXzmOTWGhsWr7nMnmuW3bjeTTHXwzljUzr/HfzGaYdYXvcgodWBxpjXhkKQw4wxLpibwwyMonDIycAwwwwDthhhhBhhhhRk5GGBOGGRgGGGGAYYYYBhh3wwDDDDAMMMMgDhhhlBhhhgGGGGAZFZOGQRhhhgGGGGURhWThWBGGGGBGGThgRhk4YEYYYYBhhhkBhk4ZBGThhgGGFZOFGGGGEGGGThUZORk4Bhk5GBNYe2GGAYYZOAYYYYBhhk4BhhhgGGGTgRhhk4EYZOGAYYZOBFYZORkBhhhgGGTkYBhhhgGGGGBOGRk5QYYYYBhhhgGGGRgThhhgGGGGBGThhgRk4YYBh3wwwDDA9MMAwwwwgwyMMKnDIwwJyMMMCcjDDAMMMMIMMMMKMMO+RhE4YYYUYYYYBhkZOBGTkYYBgcMO2EGRk5GAYYYrzlLlRyQLxobeF5mmlJbZHJTH4XizCWU753b9Bk8o141r3qTQYX88GdV6kD55k08bLfBrmzzz8xipwnnKvCqB128HHkeLbI5X8Is9OOTikcFTIQ1AWfeszjUhDUdWOABdZCO5DOo2r3s8E5nutTEo5lkJobB6zuPHyyzFZYWHCr1F8YuBBK3pFj5UBlysfmEsbrqtfW8EKMcsRO3rVmuoy6ahZBUgpx0cdcrOzLTxx7V9jz9fhlJC8vT10eoFZZ2elZTRCqWPwPbLglG2mww/LFlZImDbew565Fl9zE/hH3ysnvPL+HeenXK0EA3dugxcD7SzEE8V0yHI9JAIB7k8nAN9n4/HIohwtUScurBXFWOKBIvIkQ2SgJUc37YMDrsB9YJU0c1wIPJAsm+TeYqLCyQBfLYxtQNuyIUo6E9clXTwZDOQrkhOoY5ojmYmmH5Zidd0O1F6N9SchGaKwGbd8OmB01dWvawNe2WzmvI60zhTzV9byq6h12lGYfA9MsrNjqDDMqawEDcp+Yxi6mFiAH5PwzSHYZUuo6sB9cUdXFuIBLV1IHGA/JzM2rjRqIYZdNTGy7rofHJq4dhke2GXUwZORk3gGGGGAHDDC8KMMXJMqdeeeazNLrio/dr8iRk0xtxT6iJPxOPlnNOqkLAudw9u2KL7mLH8sDZJrXa9gCqehPXFLrJlPLWPiMz7ifaskuxAHbKjcPEQR/h+r55K67n1J9jnOsjtlg10DxgdH9uUvtCkj3vHrMhYDoT2znK0aEmMMXvi8r5jL/lb45Nax1gQenOTnLTUlOh5zbHqonFFgG9sah+GRuX3GHbKicjJwwqMMMMAww7ZOBGBycg4EZOGGERhhhgGGGGAZGGGAYZOGRRhhhgGTkYdMCcMMMgMMOO2GUThhhkBhhhlE4YYZAZOR75OFAwwwwgycMMKMMOuGAYYZOAYYYflgGGGGAYYYYBk4YHAMMMLwgwwwwowwyMAwwwwDJyMMAycMMAwwwwDDDJwIORk4YQYYYYBhhhgGGGGBGThhgRk5GGAYYYYBhhhgGGGGAYYYYBh8sMjAnDIycAwyMPpgThkYYE4ZGGAdcnIwvCjDDDAMLyMMInIwvC8CcjIZgosmhmZ9ZdCNTR6tXTA0O6opLGh75lk16C9ilji5LkIMr7QTQWrJxVBywCncTz06Y1cWfUzlb4AzOWbduFg5LNtY+kjtRx8alowxACjrQ4PzxaYXF5zTAhTuB5sdM1zukSj07WHFk8n44gyqilYRW/gt8MrSBhvJdTQrdzmfbXpYzPOGROB1JJzMEZ2odf1zU8CrI2zagrsScWEoAm2Ut2P640wI3lxcqDfArqffISMsAisWJ9rxuoHlRVs69L5C4zRemVzZO33Fc++TetWTsPGscGxV46c1kJp5nO7bsVgLN9eOuaW1D7djKq9ecXrtQ0cYWMG3HG7tmNreRjnYyv5SNuF1yReX0yIOAbJANgVz7YqA2djk1dgD3475o2yGTejAhRQu+c3fxid9l6hX8wmqAHHP55TaJIBSXJfIF2fjjZCHhEv4GJAJHscZE5YlwzGuT6eDWTch9sulFMwZRz8aOQoV9SVewo6ADnGS15rvJt55AHTp8+MpFqaADpV/xnk1mtT0qzMZihXdXQHsMaijySrtRbk97ONXTRoSwsG+OchdscixSVIx916ZNXGT1+SxUnywRYvLeQ0iB9wpRRoc8Yp2p3U9N3Y8Zo03qiMTupW7oHnLrKZaiiAs3XB6ZWAkqWLWaoX74+VuG3paivllEQmFiCFBoBfYZNaztnlZ19DMCOtDti8tqCzTtv69OMqqkj4e+aZ+07iLri8sm9mAXlu2Su9Ucr1PBN84sAmuCffGoZQ3Evzx398sLZgACi9CcssNy8ozKOSFBONDp5JdxYHRB88mtSFhU88LGpk5FmxWbxStyUC9VHe/nmDUysSEKbXqiLs42IuIUYAyNXPHbM3tqe2pXLAsO90O+KZt6gIjg9TTV9MWmqaNFQRAE9x88q86mVRIuwdLojMzSgas+adpf2CkY9dbHup/T8a4xMnkTyGmCP79L9jziHmmjYpvDp8Rwc3OTN4x0RqYTfrHHXGKyuLQgj4Zwy3PIIA6Vl1mcWQeorN6xjsM4XrmZ5S7Ebq54o5ijnZRQFH3y0chDncWvpx75Goa+6ZgthYx1s1iZCisRGd1/lhJOZF2qg+PfKK4AAoXd3iFqYwCxLHtk7AOANxbp7jKqxAIHTAduaGVFzGq97Pc5CJZ46d8soahYBHa+uNgmRU3N1HQDJq4oILHTn4nF2gFEcdbxv7QWQgBSSTQ618spdbyooDg5ZV6Qu0cqee1YFb9Q598gL5Y3OjEA18DkeZydsdX2vCAcrd/XI4y8YmkUBUJXt7YOwsWlD8saYAy0b69Rk+a6nhyMUT1yyOlHeu4nvlRoTWyLW6mGaV10LDklfpnNPK8MMuoVkC0CfhxhMdJdVC3R6+eWWaNjSupPzznAKq7mI9PAUdTkuYr4Ckmunb55NXHTvDOajCOmSY37dqxg1rgAsikfA85Ub7yMzjWxXRtT8RjkkV/wsD8jgWwyO+GAYYdsDgGRk5GAYYYZROGThmQZGGTgAwwwwowwwwDJwwwDDDDAkDDDDAjJwycAw+eGGAYYYYE1hhhgGGGGAYYYYE4YYYBh8sMMAwwwyCcMjDAMnIwwDJw+WGAYYVhgGGGGFGGGGAYfTDJwiMMDhgGTkYYBhhhgGGGF4BhkYYBk5F4ZQYYYYBhhhgGGGGAYHDvkXgThkYXgTheRhgGGF4YQYYZF4E4ZGF4VOF5F4YE4HpkYXgGTkXhgTkYYXgGR8cpJIsYtjWZn1l8IK7XgaywHX5VmWfWbSVXgg9xmUyMOQ1t730yAfMcsxrjnAmaZ5aLdOwy6t6YztA5/i6DK+UoQEiiRdnv8AIZcxiKG/MA3DcFrM2rIWzBpRtbkdWP8ATGFyhEaxgO3q4ygnc7X2gEd+vOSs6LI0jruZv4e2RThCxCrutmHLVxWX8oECJTT/AIjt6/P4ZKjaqGVBe2ztBFDMwncGorQNYPFk/XM91v0ZAiAkBg7g2Aeg+POJAHnsDJSbunvgFNSNKxBQAD4/A5SJXtZF5YtyT2ysrTi5eQ3YVX64+NNkgAA2jgUbo4oRBHUlvMB5Avocuh2yWCSGPJK/3xaRXWSIbQcm/Ub6fDDQt6asAc0T75XVpUlEKQT+I/nlPJVUDLIRxz6eMfR9tpmhEpSR/QFo3zziZXMi7lO5b2pdcD45mJRXCgqaHUCxkwaiOENaW3YVx0yZnpdOiFsG22NxHP34zQ9rCzBuW4A/tnO/bHZwXAPN8ZtgkSSyV46AEdfji/pLEQorXG6bDVV2I475QRK6t5SUUO02/GP2K0whs3+L/KfyzORatta0Y0RZv5/rk9qWATce5Q3Wz0++KlQxNRIv4NePZ4zGqsQHoDkV2yvpUIZEVh1/F0HPbNazQs7+WqEHcfwmrsZpSNt5JYEexHTKadlWwpO2gbAA/pjZBuUrzt9xxktWRhaIJIT5oAX4d/brmoGHYhfYEHe75xckYKlItoF+qmvFPJKWCJ6dnTL7T0jUzMX2CgF46Vl/2wiOigu75J5yzwiFRJIA1nmul5l2MdzkMB1sC8dJdgHrZnc13OVDm+D8MutM9+WSAOxr9cVe5uw/QZdQymIDcqhNBj0y8DgOCKUDuRgmnZkJFuF7dvljBGGcArsYcmzQq+3GTVxaWRlXYSHP83bKRx3bbbvgm+c0QwoHYk2QOCexyzsHj2oaX+KhfHvX++uZ8m8/Sq3V/G1gc+2aAkSLcnoYC23Xx7YskFAiepTx1ALcmuxrAKTURagBS2LP+mZ0BdXZS4KkrXHUDKzIzIjyIWQCueK9suUst6FZQOhvg5V5VfckhN9b3Egd+/8AvjLq/wDWYJ5jBSCQB24OVZNqsLtev1zUw2ky7+SeOve+cRMZWBYgdb6DNSs4rAbNGFXA69sggNVR7GvijeMilRUYIaYkCzk+eSwZVog0B3GXUwpwi7RDuDdC3Sz8skaaVfxrtrr75adw9H1HnkX/AEygZ6JJJsc4MgalYMArD2/uMtFsfclbb5B61iWZgVDXQHFDtklhXHJqumaZXkTyjRYN/wBpvLIo2Et14498ornaqbC1E3x1yUby3srf9DjQ0qeQxIc9KvkZZYCyKrMxo9K4GUEo5J9W49Sec0syPpBtG2yOF+GS61CxHtl4ItfUQeMqCnnNv6npzii8kfyvr1xqR25p1LH3wglBdl3HagHccY2o5V3MgVB0JFcYk3I5MhDIoP4TQvtlmlspvf0gdBzhV53pVETFUHPHfKh79RDMT+HihXzyB+HcoZV/lUc4wR1GAx3bCfT7fPAiPT7nMoYLXa+MzSJ6mYtuF9QKx7DcQWLGM0LBxckisQAhEY9x1yylZ6IPPT9cci7i25a44s1WEcTO4NAWOBdfbKurNTMbv45dZxPmeitgAHU1lw42EiIV0684CFpIt7MtA+kDqfkMW20bTuJ55HtjpTI5gikFLOWEzH0oqge+UL2hOzpwD7DErywvgDCGBGeUg+o/rlSHjb2PwyHd25LE1xkiWu1n45UMXUzjoxP0vGDXyjqoOKgcNL60Jv2y8zRqo2qd3bcMaTjGhNfGfxgqcauphbo4v2zkkUt3eXiUFiWuh7YR2LvnrhmAF5G9L0vwOAmmVqQbgffGrlb8jMo1gWhIpHucamoik6Nz8cqNGGGTkVGGGTgRgMnDAjJwwwDDJ7ZB4wDJyMCaHPAwJwyqyI7EK1ke2XyAwyO2GBOGHvlGlVKLXRNZLVzVxwcPfMks8gDKjLv9syvPqA1MXV/hVZdO3VwGcuLXzLauN1dN3By0+qn8pXsKr8enqMI6fywzhCeUco7X882p4iwH72PiuoyjoYd8Wk8TqGDijjMAwwycijDDvhgGThhgGGGTWERhhh8MKMMnIwDDJyMgMMMnKIwwycCP6YYYYBhhhgGGGRhEnIwwwDDDC6wDC8LyMCcMjDAMMMMoMMMjAm8MjDAnDIwwDC8MMAvDIwwDJyMMAvC8jDAnDIvA4E/PDIwwJwOReF4E3kXkF1HUgYpZS3UbR7jrkDWfaD3xL6gAdKPzxLBhJRclSebPbGNGQSq811P6Y2LipDzozUDXHXIj08bLuY2QO7UMJC6BlsEcH0/pgUCQqpAMj9j7ZKsKkCu5a93XoOBldtMGKlAObrAyeUCqfE3d/wC+mVkeUsSRye1YQ1TuY79wXqTt5P8AbK72YFUjG4cAkAUMsY3ZlVpAygWw5Av2+OCgftBQxh0Xk7QOp4F5nWgmxYzGxYSH+FegyIoR5gZyNp5Nm9xvJlBfaqRGJCPUx75aSQmIeWLCiySOK6f7+eTVWDmV3JkFA0D07YvT+uTag3V3P64uXbC67dpAFkfH5ZWDUGNtqvsU8n54+uk3s/VqZHVCx3E1fGXpY4EWV6BFX7/XM86+rzDfXqO/ywVGm2+cxAHAAxnS/a6iNCjRWt3YuycZpnXhRTlW6jp04xAQtMUUgqKBJ4rnLzsImato7DnnJQueYNKLpwoIHHXnk4uVJJFUEEKorgYRw+jzGXdZsc84x/MZS5a1UEgCuvxy+kZl2xuC1ng9DlBRcA9CeTlbv4nGKpVyrKdw6D45pldlRXAHpA6k9zmvSCCaZSRQXkkmjmCRiTyxPzyORH14uqvJ7i62Pqwm9FJJug/ehiDqXKFVVQvwGKEbMu5ee5rsMruI6nj4YmG1rinVovLl5BHpHt/bCLUJGipso8gk5lr79ayeZBR5brfF4NaJjtYSxsACK44/TNOlKFGaPhv4g3I+ec+MOJAgBs9QR2y5JVyYbpeSbsfPJVlbZUiLgzenilINXxmddQsSsAC/PpvpizHLIwL3ZF2T2ysijhVfcB1Pvki1Eju7FmN9vhjVj8uJmd13g15e7r9uMpGhJ2xAs5F8dB880xaVVvfT11APXGpIU8sk0aRAXXPpFZKaYJGxdql7KeeMaeZAyklgeQvQ8fLLyXvoN5jdSijt3vJrWFRsw2qhIvkm+D/v++MAI3S+myeSOPtllLGdY91N1oDp7dMHkRJysLAn+Mkd/vmdX0oJYwrcbm7YK7STPJueNQtKVJG765fUOdsZMi7V4IU0Tkf9O6qIiFtvUW5J+mCqO6xxAKgRutHtlYkklIUsVUgm+nTrkurrb7xHtFjf3/pk6MI0rCfczryD0rNfSX2cXKbZEO4ces4qSJF2kESAiyL4BwlmV3AjXZETTEmufllWqNUIdTdk0eevxxFVG30qtBuhN1/XLbDEx3AOAa4NWffClkjhjVACbbzT16/6YuVJI7Z5QrLwOecIlyisWAFt2oVi4kWViWYgDr2OPYw/s53yXIOOlcHvidLYmQhjsBs5Wanciik5K9yOcsDwQqmvljXYyKSAWJY97NdsS7lbIFAdQca1hZUdSa9/fKyBONvI65ojG97oE8kqeLGOhhh1EZawpuuBzjUxhiFmrAB4vJEjs4DkkdK65t00iNG8axuBX4h8uuRJs8tRHJGShulPF48u08emSlRyJUKg9OoIy6U7hHa41vaemOld5ognVT+GsxmJiTtNgZqXUs/G1tsSjYDVWOOnzyCFjHmKSTd23fMpjZQLPXoMgyPsosSt9DlGgtJISUFKB161gXUA7QB8q5xazqsZVV2k5ohjSONZZTu3j07e2Nw9qMzsQd4o9L7ZMRJUg8AdKv1DuciSJfMAcUSbIPByzFURI+UN8m/99sKmRw/CqVUc2B1ywid2UFiymrBvjFJHvYBLPsAM3x7GC8lSp5J7fDM24s7YSAH8rbxfFD1DGjYqCS9ysKPHHyy2vRGZCi0Rd1wayyjTGKlKgj3xpnZqsrQKgGwccEZk1MQSYqoLXfPxvvhI8jrcTcV05s5CbyBMEAs9b64kwv4lIdtrJKpB6++RLCkVeWGcEXZ9saZbW/2csLurywkjjR2C+lq2lTxftjaZGV4Zol9AtGHY3mdttAgEN3zpbS6RlbuuGHFZzXVlZlIJI65uXWeUQpprusku7dWJ+eQoJ+GXMbKu4kcdjlZ7RW5TzR68ZZCFA3Hj4dciMIQ25iKHFDrlVNH8N/DA2JIkIIQ01da4yhd63CT+LvxZzMKAvnj2y6I0nqReB1vJjWrOjP7c9T2yjJtYBbvHIzWS1bboC6GDSrZ7L0Pucuho1jCRqbcp5F8ZVtbJtH8138KxRBbuFHwGV2lgdtcC6J65NZxri8QBNOtfEZsR1kW0YMPhnE2nixV5Kbkewxv4ZR3LGGcre6gsjkE/HHPqWWJW80MW7Aix88mrjeSAOTQ+OJl1UcffcfhznMkkLm5OSe91lVotS/LKy1PrJW4Hp+WKaRyQGJJHHJyu2if3l18MYFjq91segy6uGJqpFUAVVdcgzuxNvY9qrKKIr6Ej2Jxe22G0girPPTGrjRGqlvS+3jHJqgjbJCSP5+2Yq2rvIDcDg9RlhyoZyFX2vJo6X7RFYAYHKyTFHVRtIaqYGxiPPcRWoVAR6bxLzVEl7ma7s/3zO1ejn1kkcrxnaQD1qsV5zuCGplBJq6ymwtHYHJN/DKuHsbu/J54/LJ0HLMIvXe8sDwRz98Xe71Oa9qOWWMlLZSBfBAxbuBY3duwwqG9QIIUKDwa/tlJCrMKAUV1rI3E1zx2GTs9O418s0yqQC1gV8O2MBVVZffrlAQQAeTgbHXkA9PbKiZnDzFlpFNAAD4Y+HUPpztkJIvij/vjMzizuAofDIBbbRJrA6P8AzAoaZbFcds0xayKQda+echGIUjgqf1y0chRlLcAdCRhXbUhhakEfDJzjxS+UTscn2vgY2PXzEmkDH9MDqYZmi1sbvsb0v+WacgMMMMAwwwwJyP0ww6YBhWGGBORhhgBwwwwDDDDAMjDJwIwvDDKDDIwwgwwwwDDC8jAnDjIwwDDDDAMMMjKJ7YZF5F4E4YZGBOGRhgGGF4XgGGReF/HAO+Sci8LwJyMo8qp+I84qZ5OaZVA73gPLBQSTXvlP2iP+bMJ2jo9nvll2hCxvd0r2x0dtR1BItUNe5yrSvRHJPWxigwLAufTYuzjA67fVfqHBHt2zNqyIUXJ6wWo8j/XLnaqlyxu+hGLdOGFnevHtxlTtcgH096s84VHPLkAKenv9MupsMyqSas/DGapFUI/Q+3a8z/hYKRSg0Sv+/lk3VzDN/wC63LwLJCk1lG80FnNG+m7rhAquNxDFy3B7D45qkVS/mGgBxZGTcpmswEcDHeu9iOntloX3vR/EUrceMmciyxa1PQULxEcg4s218g5ZNT0eXNGtobgcdOv6ZkYSbtoFN0quou80LP6dvFdKxDSNTRjiPrV5Mxd039qZVRQhfYPU2QJlZt0pI4PHXntlY2R42FbWIoH++K2+sBSR7WcZE2iQyTSliC7nsBjIpAJPLZEjJ6se3GWdCkYqTaxO2gevx+WJkZFkHlmhwOefnkX0brBELWOVpCvcmx9MqrhtkaijZZuOmLlFccBhdgHg84AyNKVjXaXAG2rx9C77llP7OlekcDndio51SQPJuLdDVdMJdwdljbzCR6to4GKhUtKoHXqMqfZ4cyRNTUq0Spajmfe1MBwp68Y/VuOEJBZeSRzuPxzMWBHxwUyFVIJauOxOapEEUbvID6uimuvwzIEbeCvqPXjNL/vldXki3Cugr+mSrGIC/lnSXTiXSrYpglrVD74qCKJXj8wpd2aNg+3XGyzQxq0bAu9UQeg+2S0kURVj2vLKD2WuKGZdQ6yTFl3be27rl5PXFwm3nih/X6ZSOrJILV2ywRFE8ppEJ+WXMUiuL2qR0JbKnUMoYR+gN1o5CGgeR7c9sm06XDtBISVVmqrIyVZnPlI3lo5G4e/xyJIyACX5N9QfvmxdOIIqkK2y2bHN/DJbFkNkOn08ahm3WOln6ZmMamPdINjM3FHrz1JORKTIS38IFKCOTktCq8SRsgHQ1156nMtIjnSGMokZDnr3vCSHfMzytJHfT0mzx7ZG8xbkJJFgqVHPHNfnhH5shWRlG0m7J4q+/fKiJI1iX8TDjljxu+AzTCN0AfaqLRIQCx88U8QkCrIgo8KBfBvtjmlXgmPYpBD7SAAB/sZKq0D7i5HpYAguDTH7fpiTFIn7ulZvuR2+eW0qldNqAgp1YivbvX5YmIaiRlSyF5tvfIfRiRjUyKD+BOOT1PsB9M0/ssIhISMAqv4uLs5TTRCN2j5CjuSD25/XM2skdUREsoh9R9z8fvku2rOotokZxLF1Ychwe/8Av9MrJFNDzuXYWreF4+v2y0ETLA8wk2Fhwo79cdLEI9IRqLkdzY5oKev1zW9pJsIiKyaeRGYuFUm9ov6G/jmdWLRs0rb6FAEng43SQOF81ldfTanoP0OZ5I7kfZ0uiBmozfSWl3L6jfPtjt6ywHexDAmh8T7ZTyFCKVYFjxXWj2zQ+li08QaYM5s8oQOn+uLSSk+TGw4Vjx26X9cugBkUjaSeAOxzRNcUEKDaGrnjr3OXEaQwDzkU0dxB7D/YyeTUhQ0zep4QGZByCOhwGneTS+afWDyeaN9MDrREzFUbaeIwTxgkk4VBPaLYrfHww6n+mTs6Ij0+1iZ96oTQK++Nm0pijD+aysKv2PyydTMdVM4RyFJHy44vnF6mWeO45GBA5WzZy91OihHsBLkL/lN4xI43SjIFbstYlJCxrYpJ5N188iKUAkM/B5NdfpmmW6VhFtWWEM46EH86xIuRGbaBXfti9RKhdRGxK16gexxylCqjeK71xkjWqCOwWa2HY4ow2LBA/pm2R0C7VXcx/DRzGxdfxi7BoXx88sKhBdIVte9DnJkMabxG7Ag0L7jJjk6q1KhPQnLSeXuYbForxWaZLDEkNJur3JyxZZDuJ6dNx/riGYqCita5Xd9PhhlvjbcF2hgo/ER7nG+cVd12FlHRa5v3zmiRhfOaYtUoFShiRVe3GStSmvM+3gOz3ZPahjIIblDOtuout/JPviv2riU7VDN+EWePhl4JW8h2Ia7AJHTrheltRE9GRGCtY9Kjk5SCSPksDZ4oCh88bOyO6+S/IHNd/hkM8PmKHPA5q8k9LWdZG3+WwoE+knqM0qyl0EjDzR7dMSxTzizN06VzimYzSEMxCC6vrms1kx9VKZ2MO0ADp2GZhZ6sbPtjzAiqGvkdVOZtxHTvlmJdWa9/cfA9sq5LHd1ySHLeoH3OOCQ2QkxBPuOmaT2z2RjEaMIdwO44w6YFWZZAQv54saZ2UMtMOvHOTYZS7PY1kh2CgdvbBwoC7SSe/wAMe0YWGMuw5PbLqEM5JNnrkbr78DNOoGn2L5P4u+ZyK4xCxsRS4PpXpz8MU5XYQALHU3jW9TXv4PULiRsZvUaVea98zGhHHI/PI4+pGVZKNXZ7453DMGRa+OLtgCbB7c4SgrQJL8+wORdhiVGQXO7oMH9zRv2ypqp5Ff8AzkADJVSWAUWT0GTVt0rKiOhGT0uskqrX0QgdBzeRtPHIygIo4We3AywW+R0AvGABYK4LOeCeuZ1YUCfb8sqW5Nd81mLygW1JJ7gDvmRpGck1fOIVKAsCWJ2rya7Zo07Ltb0cn8JYAj88ogG395xuNkY6lCtZA54FVktbizLsoIyE9ecW6g3+Fm+t/PFMdzUvA9zxlgOeaF9ycz6NM/aTGB5fp4o3zeIdo3urv48Y0xN5ZlY+kd+gyE8shvSt1wSOcvSXtnIIBoX8RhvAH4Qfjj1IWQttBvoDkSxs0gtVUnnjjLKmE2T6q+uQWNc/TLbSrbQb+nXIYgrylN7g5UFVz1+GRuI6jj5ZA23lhzwTQ/TKL+loyAlnqGvoMX6h7++Sqk3S+nLChYPXpWBCt0vucbHN5THaAVPFEYki/wAI7c1lR74NOLbqrrf1zVo9Z5fpkb0nueoxLPLBEisylT6lrtit3mMSx5Y8+2B3FYOLVgR8MtnFikeJyUaj3+ObIvEAR+9WiO4FZFbsDi4Z45hcbA/DvjKOAYYYYBhhhgHfDDDAMMMjAnDIwwJvIwyOmBOGULr75QzAdsuIacg4vzvh+eR53+XLgb3wxXnDuuHmj2xgbkZTzVvDzV72MC+Ti/MX3yd6nAteF5TeMgyDGC+GLMh7ZG8++MDcgsB1xRY1ZaxkGRR1IA74xDd4w3D3zM06jkKSPfKftB7Jlwa965IYHocwidv5QcusrOaVecYa1FgO9ZRp0X+K8V5Tsw3N07XlHCra5nYuU3z1b+LjDzE55uvbMwB3DcOPjg313E9Bl0xo85B/EftktKRYB+pPTM3mUosAk/Hpincu17QaHQZNDPOLHkgn3I6ZYsBtFi+9dMUpKENSk+xyeX9R55rJVS7bnYhdo+eSB0Jqj8brICgEbyK+eSdrFQXoe56ZNUxQnqIUkjgfHAyjzNwFsDd30ykhUMAgcccA98gemnawfb4/0yKeQ+0MVsknk+3GVMjIoO2rPBHXBHkdWVFFXdAXZyC5sNMy0goJ3OQTbEbZrC37WRiJSV+nFjjNCTPLxvpe4J4AxMsinaCoXbwKwAu7UlBShoL0N5rlkdVoqDVbieRmLzCZN8Sk1RJHv8M1edFJHtYcgdO3/wA5FiqGJXKmVjvHJxM0ahw9sSwvkdcgbNpNmwea7jLTzIxAVfSOKzc9s9Z2o4oAHj44MvpF98qJQxoqDxQvHB4Y1slgT0A6DLbiZEOjbKACBfxMRycRYFnhj74yWUSSABwV6A+2Q0TRyUwA4u76jMqqULLulegVJUn54gH2zXMS4WNyOF9J7jM5i6/7vLIlak1UHkqh06cDliPUx+eRJLDNpTbsrL0F5lIPCqLJ7DEsKJ98zeKzlTTIAgVZHZSvYVz7fLJ0ybnU2oN5nOX3Mjhr5FEEYNadVEvmyOWo9aIs4tInlj2xx219R+mSdXZtl3V2bkZu08qFd8cYjZhZIr369cnqNdWsLK8KBHZg6nhPh1u8bHqF/ZWDC+enPJyJpV2qiAXXqO0CziJHUsTQs/yigPpj2nr0uxLDYF2rway2oCqyuoVRVgDqcSZnRgqPYHTIlDlwXBFji8C/mSiPbbEMOAcqDILUHb29J5OVjYb+5rpWNj08slCNfV7e3zx1D2qkEkrHy4zQxsaRLIryCxf4AOmEcrxuVIICKRVcDj++DxzEowcyM616bJGZ1qRVpWeUFwpA6Ag0Ptj4XlkhlBbcqrustmVw6T8tbDjk2c0al4Y3jeEAHbbC+MlBHJ+6cnddigW6AEdfyxurmieHchZjYFXV8Zj1UjzVIVoHix8MWZVMaKoor1PvjDTWdfSAdrHqQeBj9MHUHavmMbVAG6n3/wDnOf6T0/PGK+2qN9gOlZamuvAWMRScqSgIHz9v99bxWmffKyiGMROKPHQisxjVCQhaVAGBBA6deawglmhnDFWIIO0H+2ZxrT55DHqJ1DlLFBQOtjnNDOoiCpIrkULBu8wxNIutV5vxsehAzdHqo1VA4aMFifLC0Phx9seie0CPe2+Mg9O9j45Ev7vSTNGRGWPqHvlItcx1TrIxQlrAJv6YjVpImoaNg2wkNQ/XJ9rra58vw5FokBQzAdef9/lmfUyRHTqqSEhSBsbqcUjSRpIg5oU9/pi7Mkw81xQ4JArj5cZqRnem+OZZtOqRttl4BNcADMs6JGodSQzWaBvv1xW5ot6I25Seu3k1kRSATl5BuoXWXMNMWRVRFJ9SG2ANX8OmRqZpZ9vmcdT7Dk3l3aDUS0iiIAXwBeUWJpZUQkNfSzwvvgB1DvJ5l254PHb2zV5k0xD6pztFcVQPXL6eBGhNAKK6gc/T2xmmMcmmKOeaolu2ZtWRCT+b6IiNqcEn3+GZNStSN5b1tUWv83yymiic6hStgA22aZ5dM0pXcLAonsR7A5fVN/WMRJIwRNxYt0B7f3xr6OVQxsFENcGyM0/sojVJIyAX4Zu2V1Pm+WNu4MbtwSLrr88eW1M/SJ9OqRo8YWRCPxDqD7HEKjKVkkiJT4ggHOlp5YY9KokKg3R+N4jVK0w2idGjUkg98st9GTCA0ccaNGBus2GFjIinEavuAO7+EZHoKUbLDgA+2WMMTLafiJoLea6QaMLJqEVj6ficbqkjjc0elbR3zIBt5vNDeWvEjFmXsOcfZEHUCRQrr073i2HnSfuuO5HQZq0+mV4382M1Vqb5y6FQFUONoHJoC77Y0xhbTSKm8hqHUVXHviyo3UvA+OdLYqb13jkWScxSwiFiobea64lS8SR19xklie2EaM7UBj4tOzLY5F0RmtZwpHK/2OPTVuoA7d/iffLS6YIAtMCx4vKvopAlhlbmiF65NjWWL6ba5Y/iPtjH8tHcSQgHjaLzGAyNVEEe+NcAKJCwY9D8MGpKlmsWQewHTDYAWMvpYGq749EiVfMaSh1C98zsS4Uqnqvr1Jy6NXlwHTGaViT2VT0+HxzGsLMQx9CHoWxoI3DaaZarscaxR9hljCqovqTv+GSbF9xnmZqCBSB2+OLWF2/CuOknLGvL47ccgZDTMkYVVq++a1LExacu2xiQR1ysgMJpGNN1wSV1bd1JFdcejDYTIosdQTkJjKtBvUCfrhI/mMBZAHAHtjHQbrSyOpHtiSNzFumaTD009APIDt+GU1CooGxSL59WUEkimtx54+GQwAXliW7jAu0xLdavtkAhjxuv3GSHQuQfUD0sYJQPRRmUS1r/ABGh75EgYKvqDA9K7YO7StbHr8MkISKIoZUwq+cN3xy5jJr2HuckRMaqqPbKmKB+mX3Bq4AwWLcwUMvONOldSQCrBRZYdPljYuVUJZFEWffjLxrfLLxdYkAN1ND5Y0ybF2xrfuSOcLDGHltSIQD03c4sMI33G/hXvlvNZqRqUj3ygHPqPOQQ7B4x6jfxyipbAH0/HGJEZFYqQa98AtNV9MaYPLfZYjNA8tliWVVF8g9O/wA8jzXQHaTtPUZQKzD0EffpkU7yncIyhjz7ZaJYU5k3kg9Ku8qDtXggj373lTMWodUHYjpk99L6NndJ5AzAAVQF4lCNxrnnoMrISTQN30HXL7yU3FSB0x6RTaGc+rn26DB2jCi3Jb2AyhtgGrj5Vl1ZVNqob/uyiGjkLLS0GFgZJhINMaK/jvtlwzSSNJdEckgVlZ5vOfe9Fj1Ixp0Xs3KSoJA6msgKHICnn4Yxdtgiz2xgboJEBK9D2Hzy6YQQeTdjv2ypcX3BxjuWIL8n398ghGW2f1k9CP641FIzT8c8dMtK+97C7R8MFlZGv6XWRZY0tk5UULbqvmhx8Mmx1Ar5Zbkg8D6ZUBa5/XKiwkvrz8M0PLG6KFQA198zbPrkVRqjk6q79Gram1sH4ZoTWTpwTuA9xeZPMa+uaIKfTPt4c9RY5GFjdFrka9618R/bHpNHJ/hsCfbOQkg8xd9FenIvjAlByp4JrnrjB2twHB65JZQByRYzibjQNnHxamRKG6x7HGGupusWATldwA565njnWQbVO0/E1lySG5NkfHGBwBbplenOL3yUaIAyts3Jr6nBp6le7AfAnLO8SrYe29hmTkGrX74ANV1jDTGm61iyxPxwAPI2m8qbuiDu9u+amMpyDkGx/C31GRu4oZUWPwyLym7veBbAvfNYXirI5GAe/e8Btj3wsYovXbp8MnzAT7ZQ0EHvQwGK3e3GR5n0yBxYDvlTIo74pms9byCSMBhkPYXld7GvhiweSMsS23njChiffjKgg5RjZ/TIB5wGH55HNGumVB9VDv8ATGRkFtpFfHJpO0hSfUenGX3Iv4RWCgKL6fPKM4DdP9cz7b9LeaCCOh+GUJLD4A9cqzhjuvmsWXJoX07DCavuHPx+OV3i+bI64u+cK3MAOScqauTY9PQdzkFyDxVZYQkqfhz1wClRvoBLsWOMzq5VbJTcT36V1/0yNwHIH0yVKeYd5I46nIYlX2sOB2usAvkFRR98FduRd7uCMtuZuEFKOaGEQCkyC6HeuuBIdku2IPT5Y1ERw3ltQAuz3OQDpgo8xiwJPTivplHlLrsQ7RfC/D45nWuo0wsWLlaCkAewzGy7m9AJN+92clZNoChmrgkdryDSnp2uqwe15D5cYAUW1+9jDyVaDzDIAa6fbKO6kWFCnpXOV33YfgHp88IsNwvaNvSwTf1yRsQMfNJbpwMRY5PT2wsHjKLBlvkcDLmQUuwAv0quMSevtgQe5vjjGoGc+1Yb/bg1RPvhvIG00R1rIXbyWv6cZNFhQW+/bGB2Ygt0HGK428KeehOWBAN1xlgeAJHJuiBZ+OXZaQE1i0PpDDk30x9gpVZuBEqfubHBPauuZmC0DyT3rNxpgSeTWY2YkkVyfYZmxdL2E5LRkFeQQRk7JFN7SR3rtjByRfJySIp5LEWOmOMbadPYstEdftlxytc0MUXW6PHzzV4kpTszKCzEnpWRLG6gEqQCLByZGTkqKyY4jOSL4zn7vSqRIwIccgcnJlPmS0t7fc9Bj007uVjJAUdqx76IrtC/hY8kZrxpsIWNV9UTH2vbXzy8cqCMr6mdjZN5L6OYNSix88WYAjKLO89QT/vjMXjftuX8OfUSbwWBEN0FbocrE8zbvLAAv0sT+Huco++NVIcsm66bp/freKOoZdyAgAk2V4u8yu4lQZ2keRqoXdcHFsnllTZKkX0yFa73D098pvLD1NfbKybu3q5K/HjoPpkQ6Zppii9Bdt2rG6SZNOGIchyOwzOZXBf1tT9eevzydi06QKf3LsfgffF+lfxAk/PK5bax+uVFg60BtC++XMt8muT1A5GLaIoxDMBXxvAOUcEjpg7X06+ZKEIvd+uOlWPTaqQC/QeBeMg1EcqMswU3yxAo/T45n1MLpqJFUtILrce+Te1zpOpnVtQsqD1UOTzizNJLN5jyEt0snFFCezA+1ZZDQ5BrKl2nSSvqGU7ACOOB1y8riagsYR16kClxUUsqyM6cse5OS8hlk3yMd18kd/jhVkk2L6G9R7VkhBvDOTt70ReBEdsYmJH8Ifhsrvb3+V9sgdKwmCxxgnm7PU4RuVG1AL/Cb4P3xSpvHpagOrHoMoSysA1HsCD1x7VufXOke1V28Vd3iZJTKkZRTe31kd8qJA6bdvI6ZczND6QKPSyOgyLp5E2lj8xwEaQUOOn9sdJDppUjoDaeC0YsA/bE6jxNZJRtjtBYAP650VZY4FAUBaoA9szbVmMUsjeT+zMoSNeN93dfD7Yn9okEoWSW0B61+eaJIxIlIx81fV16DsB9KzmSbVLWCDVCvzOa4pW4wQtIP3hZZTQrscpAj6aRvNj/AHR9JJ6H65kidvLYchSRyBzm8aqI6YwqQxX+fm/llupLKzPF5XpV0cE9FNnKuu6c+liPaunwzS6L/jrCS10VC+mvfLRurSbytPVADjn4++XTNVCJMyRXtIFsTjZIIJZaQhVXgvXU4rYwkeVU5vkd8Q0TeYN10eaq+Phj2t6bYmXyZkEoAQ1YA5GUkWJYxH6A1da6/XFT06hFUmiKI/tg4bgytSsDRJ75Axo4m/cRyBnUAk9R9MzugS2ikBC9+5Pywj05M0aq34xyF/TGxadAA8bLRJAEg4y7ie1WhaKKOZNre4vn44waxnFP5Yb+EV0v44r8KtCvDX1J4++LSn9CCmb9MJ6aY3Mrqr72VB3Ni8fIYIYQ/lr8O+VlmhjZUi6KtFj3+mYZZWIPq9JHA9sTtfTTq5tNLpzsX95dqRxnOpu3Iy69bPIybUd+Phmp0ze1RvbsTkgygjnbXTnJ3jrkrJZ98adJEkoBU7SD1vNJ1Ks0amIKigirsc5l39BWWa4yLFH54HSheMx0yUAb6/rmLUMrkbFCgdADxiSQ3N/bIYXkkyreXWJBKgADkc5UjcbJo5YD09cnY3FbTfxzprKYmKrVXffI4C7urYeU99PlWQRQoqcCVk+A6d8qRfNZUn6YE1V3hNLNjrkhu1ZpeWOWgEUP04FD55jHU+4NZJ2lmNCOoAJw33zZxFmucsr7qrtmsNawhjhWU0FJIHPN5TdQ3AEG+uH7QxTYzAg9bGUJogqenfCmIWINMR9sf+0vHA0QC7T375m3qwF8cdMtuQ/hJUV3rrksNV6AdOD1HXLBu+0/MHBW3c2PT75ewQKABrk++NFSvmtfc9STlDvFXZJ75JbYQb+QIwQ0CD+HqOO+TRKu69DkF2LHi77DALu3HgbRfJ6/LJXarjfbKOTRxooTfBJGWPqXhgMcfK3WoABPTqKxD+V6qDA3x7Y1cAbZdd/zyw3kccDKlgwuq/Q4BiBf9cIYgMZB3c5LsX4XgdeMWHWxYoe+NLqQNpoVRyNKsvl7W27xV8ggHKsBGotSCx+lYMw3V27E5ClndUQFm7AZUOWSTyPJZmVb6A0DilVNvLba7EdcqWLN1JP6Zbb2J5yHsIge13BeCR8cjliATz05wJr/AFyN3NdsokoAdrWK61jSNMyDhwR7d/zxP0uvfKtxz0watJs5KGh7HrlK5FE4GvfvjYixJYUte1A41PZTEBjusn3y1hhxwcqSzsAwo3zYxhiNkcCu9ZdMUBoXk1uIJYYVuHPbAE80O32wipPIB5+WMSSlIC8EUa75VRbGqvtzlbPy+WVDZWjaQtEm1fYm8l1aNef4h1HQjF7rAoAV1odcL9xx8cLq6v6NhUEdvcYwJwWU8Dgj2+uSY4ZYwyOsZVfUCKs5VQ8dN/CfY9cmrVrVjzxlhLIPSGYgfHF0pH4jd9PbIbpxyM1rLSNQrL+Jg3cdsZCrStSgni+Mwbua65cSuFrcSPngdBCStKrcmrHU/DDa6x26OFXr6qzLHq3UbQwH0yRqpPLKbhtPUEA3me2tjXbDlYXBI9JZspb7xuUbr6ubGZjqXv8AFd8fLLprnQAN6gOm7nHZsNPmOWobq5NHjKeW5F1z7d8ouqKAgKDeU8/1WFP3yy1Li7xulF1q+mVZSAOVN9gcoWXngn65XcOuXUOeKSPh6Xi6vICkqSBYHtirvIxoYb79cCxoChxiyeMAcahl/X54bq6dMXeF+5xomzdnLbugxe7J689caLhu1isHYNX9MpfwOTuwqegFdMgj2w3V2y3x6Y0Uqry6sFB45yDkdPhikSWJFcnKqu5gB+eQee9ZJIHW8Cx2KtD1H3ygBvjC/bIJ7DIaoQxJ5y3pABB5PxyS52FaHW7rnKdMKaqncAvG73OWdGakUHatbm6gYurG5j17fDLwSRx2Xi3WKAvjM1qJjjO7ckZKXw1En+2SdO7Kzk2Rz0onCbVuwjKVGE/CFOQNZKlv5pZmFEfDM9r0ajoI6CBB1JP8OZdRIpYrDeyzWKkkZmsnIAbrWakxLdQFLEDnn2zTFAOS4O7tfQfHKx0oIokn40ci2PpLUO/OSk6Q5AY/rlQTfsD1OHHTrk0T3o/HKi7UnDLzXX3GQzgLwO/p+GVHLAvdZMhWyUVdpFfEZAIkro9AAKNzGheUB7t0HQHLixGGBUDpQ64vdtYccjucioPB54yQHegD049su0rSLVcn275aKcwNWxRXUFepwZCSNrEN1yx2+UG54+OVLEkuepPtl4ozK6oOCetjgYEIyLuLKxI6c0MurKqvXJbsR+eQwEM2wFHK8MexyY2qNyeSWAF41cSgDHvfXrl+gABsfpi2kQAUgHvXfKeYb6ZrU9Na0Eo85RY7bdtr2JyIN89gCgovpmiRtygAcDtmvL6TFQrAk3Yr3xMUYkJZjXPTGSHyj66EZ7XzmdHVfwfh+OSXtb6OkjKvweK45zHIKbnk++OaaxXF5Vo93qbrl5dpCkskjdQPBzZCqRURyT1GZUjO421AdMfE6FiH6DpkmQvbU0w3BlFUMaJyKbqvY1nMabYzFV2qRQGAl9A9utDHmY6qa5CzKVphxzi9XH5wOwj5e5zkvISbFjm+uatLrfKoMLJOJyl6p3CJvOdiHG3aLo8Vme93Yk525Fj1UTUKPvnPQtpo9zdDwK65jlManYASKJRIVLdaPTEtLy2wBQwoiuuLeQsff2+GUvMrqxNV1ypPPHGBGTtpLPfphEdfhjd5EZBsi7F9soFXaSWqugrrmmCXTLEVli3ObF9flikI82wBQwPPTkdcpt565ZgFJCncOxwHaPTmWQ0Su3kkC+M6kCyaXcliXtTGjzyazm6Wd0XYASt3wdv543UttUbW9TdQRf1zF2tz0iYzRHYaYM18jofhmbepPNX7ZDMxfcWs9enGDpyCQoBF8ds1iW6YZP3ZUKtHvXOVThbJoDFohPQE4xIWY/uyWwivoPexl9txmtwN+3GBgYOQQVbtx1yNrrGxPRTtJB74F0lZYGiRCQ59R+WUpSR/8ZZ5N1bgbPJPQnFruYUSaGBbeQeQPvjXBMQXq12GB/LBfJ8sb+JL57islaZgD+AnisCqx7VYOh8y7vd/TGajXGcVsCKooX3yYKfVKb3EmugH+mTqNCyliJBzzyCMmze2sv0TBqfLdWC+ofHg42V45CXIAZvxDt9MzKhBACtd8YGT+Yflmv8AjHcSEYGl9Q/y5FNvsrX0yUk2PuUm+o+GatPqTuJUeo9zzktqyaiOVwsZ3ULoe2P/AGhDCQo6GwcshYR1KoAY2RjFjVIxIgDJ8DmbybkZnmZlCEkA/iOV3uZaRmZiKv4ZOuh8tt6uHRjfyzKJXHS/pmp6S3G0HzZvLk5LWNynvkJAsBZdQeeijt1598Wo2KjhgWvr7YzYrneGrbRPHN4PaNWyBUETMG6mzl1VCitYJuyAb7DripRAYy7GTd7HMm+r2cXlxLca5/LJLsQOegzMxUsWF37YvrdnnLCqrtl9M26ruY8XhXOWbaAMqTdZpla778YVxxkE2elYA+/PyyA+uHw4HzyTyeFy5ClRZo/DCqVR6gZZ97AF23cULyyoCvJ9OVUFnoH4D4YMXSLYQZFIB+mS0iBiFsgdCcHkkKhGY8ZMYDGnYBa65FV684AkdBWQ/pfoD8Rkj0kgN9Mot5zqQ181WW/aCVACc+4ytAdQflkDaTamiO2NO1ZH387QD75UEn45dgpY2D+oyQ1VtrjNSoSkZK8ckC+emVWMli5BXntlC5PI7YyOQSAgtQ9hk7RfYdt/HoMpto3VHvlv3ZcVdDrRyGZS49VDEpiOnUZaNgbvnIINgDm8gg8nj6ZrUWYdx2yDd11wVvSeLAwXqfbCIs33yRKRZu8OvXr2yCB1oE4DN+8+/wA8qXPuAMpfPF1kjcO3GRTAQa6YVffgZTdx0yCxwunAjdWAJBtuSftlEc9SLyL3cnBpxIJJ7nucoTQHFi+coSDRvnBByfVZwakpYvqcjofxc5fqOtE9srtC9BzgSKr45N234so3TrgoBNjnAvuYfh5ywdgOdv1GVVqPQ175Y2zewyCSS59/lltoH4jXwy6kBfSAtd+5ysjEsD1rM61gZAyFkfaQQNp6n44PBcPmu4B3EVimdroAnC3I+fYZU1BC7jVE+9cYBdpv+uUokd6yTYAUdsqGSep+CVyHcgHkm8oT/moZKgH4X7nIDcF5K2Bld3JI79umXCoBbWT75Zjdk+q+5y6KBiL/AKZYNQHfKVzfFe2EjBSCqlPmcaYubu66+2Hv+t5UM1G+uG6uq19cupiQRVdcursE2UKPwyvQXdZXcK4v7Y07MBHHU5Nkg7Qa9srdjjnIB641Egkf7OBPw4+OQT9Mgn2xouDeSD9cWLHsPlk7h2ONF7vvhwcrkWcaL3z74Wf9MijWRXPfHkpg5HtkhePf4jFoRt7/ADy17aABONMWBOSVJ6AjKmRhVcZIk3DnJonaaotklAP4vyxe8E8dfnlqX3OUSE9sDGtE7+fasilrg/bAMnUqT8zk1cQAvvlhGG6N9KxiBW52KvOSIAH3+ZtHsvGTyXC3UxLbqVB7kHKWOvqI+WD7lsWxGUViDyOPjl1Ma49PI1ERNXueMZ+xuACy1fe+MtBr3jiA2WR0PUZd/EPQN7En23HJvJrIzeU90FJyrwyKtsvAzpftWklChHKNxZ5v+2Nd9IfxTtZXgL/8486mRzDpAFP7wbq6YkQSEDgD2zpL+yhtxbd7jdz0+Y/XFCfSGQgiUKOnAs48quRjbTSL+MqvzzQmhiewJue2W1jQkb41pewX/XDT6ZmhZmnCo68AsAfzyXl1qyQiTw+VaAYE9weNvzxQ0jmPfuvkjaOTmsFNpDEhqoE8nFrJ5GoWvLkU9QVJyy1MjL5TFgrAih1IPAy8UD79tbfdj2+mdI6YBlelHc2Bi9zqzeU4LOSDvA4/PJ5avjjI+iKojxtvJPQ8EH45nEE0khUISw6/DOkkjdDOpX8LEIOn3yq6gIGaWRWWggAHONpjOnhreUruQm7seuU1GlaAbxyn4SSOhzXItIJIwwQ0dw4zPrTcaO0sjv0puldsS1LOumQMV4uhkX98kK1bttjKs9isus4LAyUVn5H1N9MpuvvkXgNjG6TuVXliOwxs0sUijYlL3IHTMylmtVJBPtlmjlQbGV+eaI4ORYCVJoA7e/zwUJJwWCe1jjLqkjVUTqP5gpypQoxZwRfSxWNXtMSCirMFN8MTxjTC+ok52sF43DviDGxFgWuTHK8K0vBPWzk9rOvZuqiKILPN2V6YhGKOgY8dawMshItryA5BB4NYibNO1IVqYk3XXK3tRF3WpyZtUZ1IdQflxiXYNQHAHYZYtq8oN2bIPf3+uU2nbY7cZIPA6ke2Oh1jRBlEURBFepLr484t/Get7O0oaRPKXce3GaREsZuUsL+GYv26Ypt9AX2VAP0yUlc9Bz8sTWtkM1Ui+UUD2pN11OZpCtEIAFuwQo+15ZlmH4Ecg+wOX/ZnlkVGTyTt4vmz3OTc+z36jK0ZjI3dxY5xu7cp5474S6OeNN7JafzLyP8ATM6MQeuXjyZsaA6bgCu4WP4qGE2oG4qACoPYYh7Jo5HQE8ce2PI9AsKHv3ype+TkHrfTI4+uFSTfwywNgDpi+PbC66ZBt0upGmJ3NvB9hj/FNM/lRatTccgHHZf/AJzmLy3Iz0fjOnMXgkBNnhaFfDvk5c8yNceO6831yOMnk++MihEjbdxBo2K+2Vkuxlr4N5MkbwsFdSCRYHwyRDI9lEbj3wZVN11d8dMg32ByzB1PrDDtyMYjtFIsiFWr1cdvngChVUF0NEGr6H4jKhGKi1aj0465eVjIQQxrrR7fLGae1W+RXU9silmcxrsQkg89KrF2TzY5xksiyOxKBSelHoMVxvwUxQCete+SAFsXWVDbLvnKq93fXIGopdgi82egwkRlk23ajvl4DstwoJ7YsvuYm6N9OmOxZXoHkG/cYHaFLUpJ/LFOTwAOffL+RIqCRt233GANLx0sfHG6dnlLRx8B+CO2KeNR6ravlxjtI8Yan9Iv8QvLav2uoh9MckNFSdz31wMschC7Ar1yKoH7YMjKwl0/8PcdRiIXCSb2G6u2QvRrI0bEwsSB1sWcautlUhXVGWq+fxzNJOHJ2RhB3o3eVNFRVnGb7N/D2IU7tjBCMmEQMpNNx3JxuhnYkxTcJtobu2MKxxsGNAHqR3GTWp3251x7jxQ7DLGQ/iHbpWDIGkJ5KmzYGTGilxtaxfUjrmmDxrwyBZBfyGaE1MUSmOjft1zmyRbG555rjHRuxQhhfzGTxjUtM1o3MpFkdicpHAWjYHcpHXjtjBIIVoOQWHIOLqR72GyBZ+Pyx/R/ZRbYQB8zkeaQwOVa6tjwfb3yB7fpm8Zqrlj1PGR16dcZ6SBa81xlCB2Bys2J4+uSLN81hIjIoY9D0GVBsnAtXPJyK+OAF9MAK4wias9ckCh75WvbAbu2VTLpaqvc4bgwCsLHXnKUzDplkQHqcgsikcLyfhl1Zh1FHIYcnYL+OTG4IIom+pzOtBaUFidx+ORFF5rUGVTXfvgydKNA+5xm4xj3B4xopHHd80R0x0sMa6ZJFazdEYkDawYmx2GRuaiCeOwygpipbr8LyUXgm+MtEwMTIxWj8OcqEI/DyT2xpiKYHrktuCg/phvYUrUBgWW+OBjUOfTQ6XStJMLkK2o7XmGOyLZeTj5ZHdlMrliOl84ptu6u355Jf1L3UoQG4A+uB28i6PbFkD65NFuALPtmkN2WeQD8byxG3i1A+WZ7I7nLjeVHU++MEgAHg/PGNCEQMsqNfYHnF1XPF5BJLErjRYo12Rx8Mo/J4/PLb3Xhm4yYwrty+0Y0xQG+B1GFnpWNMSeaED0CfxdMr5AWISCZDfO0dRz3y6YXZq+lZNntkyr5chS9w63i1Is85WVwx/PC6yEFc4MSDzeBO4HnrkkjiuMqAR2sXgwauBlU5IyL3En2wNk9RXXCLpTD7HJZRzbcdgOuZUCLf7fXjJZaJA2j5c4IQpBLEKMGdTuAF/E5NX6AT023HtffIVm96GRZJFnt0yCe9Wcai4cAcZQsSOuQFr5/E4WOnJPwyIDZrqMLIPHbAc96ySqhTQv5ZVQDu4vpk1XxGFAINoA+eSeh98miCAKHJ+RwJ4+WW8uwKINdSMggkcHjGrVS5HABY/DJ3cU3B+eHIbg1liLayAb7++EKVwboGvjjvOZo9p5HaxjHlLwhPLAr2PXFNRoLHs47dMaqjChV/TD1HgUPnhta+WOQyk87+PbKiVsmnNfLAsP4mJyLqtzD6cZPxyaBevBJrLXlQfhxlSq/y2fnjUNuj75BcEge2VRAzbTY+uOi0UjXt2dOzXjZFktLUg8ZIuqEZ+HGal0qRX5tlugC9c1mdt4ZIgorgMAczef43OH6wbNoA5sdjlSzWeOmbW1Uq+oMB8FHTFNqd5BEhB6Wck5L4xnLiuTz7ZTeNpG450WRCikzK9j+JMX5COdqpZ/yrx/TE5wvBkSTaDZBPxwEnsc0SReWhMsJAHQkdczNPEoG2PnuD2yy76ZswCX1EZV3BYDtlFcSEnb9sv8AujRKMR7Fs16ZWBQcgc++SZK6EHIeZJKWOFY66kFjf3OL2seCpPyGDDy7CiAwGVu1BYcYRkqQSGAB5G27GNe7bbIpB9hVZm1rCr49vheRyDZPHwzTBPMiMWZWIHpLqCa+uUi1bpIS5jbeK5UfrXGPKrhBZe1kD44B1ClaH3ztabw+KWFWMqhiOzAj9Myy+GbZtnnw31qz/bJOcLxrALYWAPneXqQcEY9YJmDtZCr8P0GLYlCQ/wCn9s15p4otlFd8ARYsqPnkCZlujkeYSL75ZUw7y2NkMhr44NG6jkoT8DiPOcNxXGT+1SEct+WTadGqdp5aj8Mu7GQANMTXIBzGZC59XORvv45dRoePjcWuvY4KPSSGIB56ZnEjLe01fxyyyuF29V9ieMDf5rIqMJfM2mxwa/XFSzgklLWySQQSMQdQ/Uqp7CxdZCTtzb7R7V1zLWupBp45NMGjNAm6BPJxS6Xzl3JJGxDXt3gdMIPEI4YiqJbbeGPS+/GYyIC4O7avUgDm6/viatNGqlk2qwQKD35v6nLR6mJ3AksGuAOl44ayM6uMQrGsdbmUKAPliPE5YzIwj9+lAj48jj88aNK6mNDS6dSvSns2PqMX5cbP5nlKu7qgFAfpnJ3tdXx8DjoNUYSVa2U9gaP0PbH/AAl/XSl0iSRDaA6kjkdfvzmhtBo1jkjGx32nbYAN0a7fLFQazSyKEjeVVQ165KvI8Q1I08eyJ4/NBFsteri77+/vmJbuNXPbkpo33bZW8tiaAq7zXHJrIQsCSsApoEAj/fXBlm1qCUSJGRd0K/QfHKRykBbZtyHnjrRzVus+lp5NX5Id9SxRj0s/1zMRPNQ9Tjt3zbLqo5IVR13MP4mQG8SZBusSyL8Ag/vk1OlF8P1kgsaeQr71jDo40IWnZj2DgV9CMvHqI0Hq9Te5QH69ccuqjDIdrWgINHrkvKtTxZ4tFEXEb7mbuQ1AZceHwgesPfS91D9Muuq0sblhGwN9C3H2xnn6d1dhLtLVSkEAc89Lx5U/xcmSGpnVOVDEWTl4NK8jAjkA80Cc6SS6aKXzEk2sL6E1+YyJJtLYkkYu4N8EgZfJMhM4gNR+XEprj0kG/v8A0zE+nkVgpAs9KIP6Z0Y30bs0wV43DXuU982aVdPKzSeYk7DkK8YBB+JAF5PJbHJi8P1bkKmnkYsLHpI4x7eF6+ID9y4vsDz9s3v4jqNOSDBpZo16MPQ/5YyLxV9nmkTaaMDd+LeDz2vL5VPGOUyayCIq+mnWujMpH9Mqk2opC+6OPgbynQfDjrnei/4hj81VLs6k0TsAr44+fxiASBURZSbNlwtD7Zny/ppw0nRNQIop2m4O1gwv8xitTp45ZNxkUv09FfmAM7qarRaptmogRXJpak3E/XqM81r9O0MrIs6yKOpXscRdEuj2wtIsikDoD1PyzIUY16aHxxrMVirz9xPYDp074gGq7/XNdsXAR/N19srtXrmmLWNAwaFFDg/iqzXtR4yNRq31Lb5drEcWFA/TG1GfYG6XmmLSRbbeYbvYYlZaNlbHtdZaLUyRrtsVe6iBi6syLzJDvanJP8qrnf8AHotQnhkYmLhQQOTfbOFE0buCQAxYUAo55987/wDxJrGm8PRSgWnB4zN3p04/byxJ3dKy0TrHKGPIGTfp62fbKL6Td2c3rkfqT50yMGJsUOOB8M2PGUSlksn8QC3znNLNXT7ZIZ/5mGRqcmueOJo2Zr3iiB7f3zGop/V078VxgeOr2cgk3d8/PLEt0yR4wF8sEAe45+vvld9iul5CMQ1gWcAWsnv74TUAlWDDgjDLecyxlAQA3UUOcoHIo0LGBYUMkWbqga78YssWYsepwy4Hb3ChTwB3Byu9QOln3yhbd1FDpwMpuxhpwZj3v54yKaajGpJB7AXmdeb5Ixsb+UDtHJ6k4NN8wgsKtgMrEok/GaN9R1rFU4a+lnvl0U88kEc/DIutSQrQBckntWZZSnmekn446PUsEKEnaemIYrt4Tn3xFtmJDXVfTLblvrWJBrqMi6J+GaxjWjcoWutdLy4kc0Gb0+2Lh8o35jFeLBA74vdbUDZ6CsjWtRG1Q4BMQ6k+/tjWMkkKu6KABakCvnltCSsi3GwBBsueLr450dM+lAdDtbpSE7R8f9jMXljccbypANxVquwTxlw5AG78R4vOtK2iLBFiRTV8EsPzzjzTRNqGLqzJfpr0msvHlpZhfrYks9ck3km6Up6WHU3WLLWbXj5ZMalm5ND45tjUsB3pm+ORt43cH2xwRVPpq/jl7Xux5HvWXTCkgtN7MqjpybvF/hfryDmiVd53NQPQWQecosLdKUj4d8auKEK1cisPKUEcEFh98uI4gQhYhj/FxQ+GCov4lkAINUR1wKpEu47yAO2QAgLCiT73lnYIaNOD3Bw3qxuuaoY2nRQKX6gbHBrLAjt+HJPpbkKw9xlkLGyqqB2usMpVA0ZZfvlBGYyDY5x8ci2UZhRPFChhFCPUbsDobyauEhivXntkFXYkgUR7d80zzHaEUAD5YnzD3HHw7YCxYamU8ZZySp9RrB5GlG1msfDKFaUm7PthFkbaKbv0y/mqRXfEM1sNxIHvk7aYntlxNXaSiPTdfDLFmZCQKN83lLFXz9MuClChZ+OFihs03tkFqbLzMAiqBR74qweuVKs0qfC8jeCSygA4JAtDcwW+5yvlPRZSNo75noXjO4MdoonuecJJQTfU5X8N/pkbCwJagMCNxLD01lt7BqUH64qqeuvtknzCRwR8M0i5a+gyyXRJsfPFKjltx6Y0KT0PJwKP05N5RIyV3FtvPFY8qCaI4GFBh2UfDJoozdAOTlwaqzY9jlVUA0q38byrIz2egyKmQmRt3X45CfiOXVfQL6DBaJAUC8miOpHA+OWB7dSPbJKgDm/pkDb+EHnqceSYCCSG6c5fd0vk++KZ6WhVe2XQk2AN3y5zWri3Xm6yqvbG+3cHIsHvxhtHfGocptGp1HwOJpuQWFfDADngc5JDnixQ54FZBAIo+qzkkUAQ9fDKkE3Wa0TRCMbjKW7ggEYtkWTWbnkjn+mXEjRjb2PXGyNpwv7qJvmTi1kjJBMYKgcjceTk2UyAoTtYUQ3tgVYfw9M1HxMLEI00sVdKJJ/rlF8R6hNPEh7hEybVziysxFCqXKmRL5PPyzS+pdyCfL562P8ATKO48vim+hzU/tCWkHYGj7ZK7jt7ZBZjVishmNdecIuBz1ydkhHHHvRxKsbvbYHY5rR43AEiBffgYvSklCpstuv2w/iqz86zWG04HYj4kf2yTJCBxFGfrmfIyMxXgEmspdGh9c1b0dqRI1J9wP7ZfyOLZowPgBjc9mfjCQzGgjMfauchiV6ij7HNbmKJ+DZ96xEk6fx+oe2TyMLv5AYHr8Pnj/LSRd6px+mKKDgci81pivIwD8mrPyy+0BuVvNia944wiwacKP8AL/XrktWRkOokCAMzD2vrl1aeRbWORj2IBzUfE3KqqwwrQ61Z/PKp4lqo2LBlv2AFZnf6awjbqT1gks9CQRlRNNp3NjaV4o819M0v4tq3BFDkddvTOa7NI1Hk9fnmp37Zv9Nv/M9SsYRJiAO4q/viz4jqun7Q/wB8yNa1xlaLNwMs48TyrTJq5noPI5A6WxzOSG63Zxjwnah3DkZHkMe4yzJ6RaElASp56A5uhnUxjzASe+41mJNPVAvXyzreC+Hw6nXGObc6eWzbenPHfJcqyFiWEL+Diuzf6ZQvHtrj5bqzsw+D6SPXJCVaRW05kp278e2c/wAc0cGjkgEKlQ8YY+q7OOl7c9nUqQWJH8tnF2im6+uPjnVFIKAivzypdGNtCLPeryaKKydQtn45ZZE4oBR8VvFOVJ44ygHT2yJrQdR8z7cUMq0zcdsUVJ/CRlXcKeLwbTfPKkUOR36ZVnZ2vIRC3K2TlSHH4kI+eEWBb3w3H34+WVIPA7jtk89Bycui9knA8dcoQQ3v8MtvA42C8aYCB1sX7YUezcfLFlgWAJ5OMCkVuX5c5QKp/mXJ+1jKsTzX64FGoEige94Ek31ORd5aCHfMq01Hv2HxzUdPDuAJZV3AFywoWf8Af2yas46yVdd8hiBxnYPhWnEYKTSykj1bKO355zWiQaiJFs79po/E42UvGxnJyCSRRs51ptGCh8iBGvgEkijiR4TN50Cuyqspoc8+/TJp41zmvqMqd3sc7k3guxGETSMwFj09eOh54zKnh0ZheX9pDKvdVJ5sf3xKY5lOf4by67iOlZeUiB2QMTtNdKyFlHG7742mLxTSwvuiYqR8bGULsxsuSfcnL8EdRkGNSOBzk0QGbruBFY4OjL19QHTM+zsbx0SMeFj3fIXktMNjYRzJ5kZI61/pneGm0JmCpGjcE1R5r43nM8P0sOoJXVpKjjlaNWPbnHSxQ6Z2MM0kFekk/X++TyjU45GKXwWeJwXlj2s1XTML+NDFzwfs0aC0a+hXd/UZri1MKSyea++2UhgCCet3kpGniScy7fLpeTRPA6X8s1tMjneraWEbFB1IHTIDq9UaHcHOjLDJoANODujmAJJFn79MxTaaQS0iE33NXk9njikIdQwjUMO/F5aOSeF7VaIvnbznQ8NQrp5Wli2laWue/c5v18KR6CYJtkkj9IJIu/T8Pjkt7xfF51pZGYsSdx5OUfzWAskqOKN0M7XhEXEhmWm4qzWM8S1KaePakaSlv4WN18arLveE49a88LXoeRkh3Bs8kZaNWlJCDmucbqYDpyPMWRS38y7f65plfRTvLrod7E0b5+AzJvY9T+WbdFIqTFmG7YD0HWwcmTQqyGVVkjAP4Sv585NiyX6YGNjkfWsqSOhJAxhRQxAZmA+GDqO1gfDKyqFLGkO7vkqF3+oE11rKkBf4j9sgGuVJv3xo6Ok8F1msiEsaqI26Fj/bL6zwPVaSIu3lsALO0mwPfkZzFlkThHIB9jWWbUzspDyyMD1BYkH55Ow/w1A3iGnBPPmLxXxz1H/Fyr/y+MDaLkH6Z5zwRN/i2lBHPmA/bnPRf8ZGtDD/APc/pkvuNcPt5Bl216xz8cqRRuxWBr5H2w4/+c0yL+mF5GHesgmyPj9csGschT8xhHIUVhS+ruyg/rkNtYmvTxXGUQO/As98CD9cAvP4rHxwaiePywKFWJvDYe1H65ddteoH6ZJ2nkbh9caFlWA6ZPbpjVkI6njGFiwvr8MbTC4xFwW3X39hjkTSkcxVz3J5xZH+b8snpXq5+WRqGGGAVSVfsTkKqBrK38zlP/eMnjjnJq9Lu6PJvkVm+Rxkg0UluTKrn7YlSMAqmww/PCau/wCztVuxIFejj9crKsDBRCjg99xv+mR5Y6qMrvIYFTRB4rLqV0Nb4dp4fDoplLmR6uzx0znbE989P/xGiReFxBCOWANZ5boeMcdXl6jVHMkageTG1e464S6hZCCtxkdNrUB9MyEkVWXVgAbFkihfb44xJacdW/pO+6PcXhpnQ6gGVdw6VdZm2uRdEm+wyQb65rJhbW59ZGkjeUgC9bPJv+2Yw97dwBA7dMr1ybrvxidJeWrSMrXtBSu13lAHom+AOl4HkfDCly6g3kIR3Jywnf0iwdvSxxlNqkg/leBUXx1y6GxzFFbaPxDvlk1RQcInPcgYnZ8eMlYdync4Fe+OllqGYk3xfw4yOSfbCtvtWXRSzcZQyNCOqbvejj0jL8+UL6epa4xJbylUq3qByF1DluWIF9cmr1Df2akO1mLfbFSRuooqSL6jNCBmUe3bLC7+GNaxjbcaHQDjGRyGIMANwPfvmg1u9QofPFN5JJo7TV8d8mphRZiAKAA798g/hqu3N5V6u7IGSLI65WFa9u2SSAvazgN19stQvnjGhd5I4rK7TZrn4Ycg1mkPB9Bb6Yshe7ZBJqua74shrqjWSLq5N5AqxlA1dckMTmk1YKQ21iT8Bl0bajA1RwAUMGLMR7DjIVNzg2SfyzmuE/ibnpjCaUCumMs8iyfhWLbjjuMbpmIPp4Ao++AexR6jI5NV3yeAb+2VAWO3rx8cYWpQVXr0rvigL68DJeTbwp498ouCWU2DxgoBVq/XCOQlRYo5Kk16R361mdURxCIbjZ+F5aT1KCorID01Vd98CRfJyaqIo2ZiCRXbnLFFRr7/AEyhfaeDxlbPUmhk7onh2N818eMhjtQ7aP8AXJ3lkAAuvbnKqGLsHAqu+BJVSvXnrkqu1bBN/DjIdTQ2kDCHargOLHNm8oqxqyOvzyd9N6vbAwr/AIl8H+ENZGRYYEkMThPS2+vp3wRyWJ3AZUUIr4AJwWKgeQb746DgR2F5FjcARx8MSgZeLrvg8vOMDyRVKfpla9NVxir43Xl7F2Bgxbt8fbKljXGWYMAKr64E2QMahZdvfBpj8suV+V5UxKzUpA+fvmtgqJGPfAubzRBod6277PhjzoIVoiUkHJefGN+FYA5HW8aGHUdPnjJdLGHAVm5OPXQShB5cWw+7mv1yXlDwrKSAL6ZANg31zZqNEI6859zHkhFJH3zP+5S6ja+xs5JylnR4YVaj/XLLIV/CaJ44y8awtVxhvicsBF+IIAR0FY0wsyvzzeXidaIc7R7VYOV8yW/wj644c02wn35H5Zcv4TDhChUDzYwK4oYHSxlR++sDp6cXNasNiHaR0HOUBHJZHGZ8eS9USQtFAsnLFybrtmXdzVHOtAh1MSRoAAoJVgfV9cv+xyC+d1dycx551V8fxyCxvgN9saEfbYU18s6BiZDRCAj3P+mVlYqpVmAP+Unj8sef4mOcTZpgb9s1QSzrE0McHmK3+TcR8jV5oinWN1eMUy9CRdYweIyg03lyWborXP0y+WmMB0WpewdHOR7+W1fplh4Zqua0zgA/LOrFrIZT6oDG3cjaR+eaRAkh9EqsfY0MvkeLhPodRtUgIOO8ij+uMXQajYuxorrklxnZ/Zpf/T46WCMq1wngkAij6hjVyOb/AMvl2D95AG99xP8ATOp4HpGTX72PBQr+Ei+MyvG7bdgJrHwNNE2+OKVWAoEC8twjp6kCDUxTAgnyCm0g89Mw+OaE6ptMUkRSIhwxq/lidWNVqo1PmOpC7QAKBHzy37N4hqFUyrJPtACAAKK+ePr2n25Ung+qQ2UevdReVPh+oiVGcWCao8H7Z0JWl07VJo5YSO6km8fp5dVrFB0syGNfxeab/UZm+UJlccad0Pph/QnCRCVNoA47EUfnnb1krpp5I/LuYVsaOOx8e+ca5DIf2mGXc38p2kZqceVmpbJcY0sWCnU9cl9OWpqI7ni86i6Magn9nWUUBY22c0/8n1KjYACPfdmbysWcXI8NeKHVESSNGNpG7pjvE5dM2nCxal5HsEhmsd/h8snU+HyQMA8ZBHFEdfviF08KuRMjoW73x+mXfsy5jCRt4Ob/AA8A6WQqyht3Qxq19Pf55eXQ+Yx2TKRmSfSzadBJKo2npRx5SpljbI0D6oqJowovny14NjjteW16Rf8ALo2iaNmJALKgB6H2zlLTWWFcccZXfVdx7HGLvS6nsOSPhjI45WUkIxA7gdMQG5Hvm3S+J6rSKFiKgA2LUGv93mtZKIIq/tkeuWRVYcbgtDvzhJqPNlMkhtibJyTqSse1I49+7httkfLFpHQCiBgIxB6QaJR77jMUkryrLp/TTN+Oq7k+3xykviGs1BIlnkqgD26ZnJHveZ9Na6sut1YqpAOx2Ac9etD45nQiJ0kdw7H0qv8AEK6dRxmMTD8NUPcHG+ZGlcWQbu8m4OzAyGRxIoLAVt80Mvv7cHKP4issmmkKxiPTblCqbB9NfDtWYU8WC7gY7u/YDmu1fDK6CXy5lmG2kJpT3NVif21bvp1H1MzQzMUEioAQAoKj43fzzn6R3/Z5YbUxnr1FdOfyxza06idt8cQuPbwaFfI8HJ07Jp2R12pZ9YA+wrFv4SE68aUSHbEQx/FZ7nvitFpYZHZh5rtGbVIxdgdzjtbL+1Tmz5QA7CwT7j2xGmVYZC+4kVxtHN5rekzt1JdQ5geKN9UrDj1ubu/rnPbTPJJ6n9Tc9d3540670Fykbs3BDIDx8eMsGfXndEYILJG29t1yf1zOtXHPIXcQDfPWs1wJEqNWokVh+EeXV/nm2DQzQAka3RoGXq0lmvtmaTw9ES/+Z6Zyetk/lQOJaxjOxluhMSp+mVlmmaEI0jMg7bv6XiJCYZCgKSD3UGvzGM0s8MclzwK4JHDXwPpj/wChog8L1U6MyJQXnkdcqNFOHXfGU6/iFfrj18XleQgpDDGR1O+/pRvFNMTq5JFZhLdhll2kCj0v8I6cZZKvTXqV8S2AzbXG4HqN3By8Gkl1TidomKC6/eCx9hR/XKjxdWYo6E0LLRnj8sfoNfAunKmSNT5hNEgdQflj0uoeJoIw6RyttHI555+WZldWdSyMisbsge/OdTz4jGpUoxrlkK2P9/0zh+L6lDMyQbyb9TnvYHHyxxzy7TlbZ060Ugl1DL+1KpPCBZf/AOUjr980bVKCOViSALDMp5N55rQat9POspSIUDXoA5o10GJ1Gq1WqbzXkdjz06Af0y3jLekl67dYQxRKwR13gWTu2gnnisrFFEIVeQM5PNM611I6EfDF6HR6mVV2wr5YHLNQs3fvmldTNpXTTT6CDkEhRNQrrfJIHfM2X6rcs+zY9Jp3uSOJ1Z6BsqR09qIzL4k37KY/LX0sxJFdeP8AXHaDxLTzagpLG2nVSNq2rA8EdaFdsVr9R4drQoE2oUqSQfKFc/X4Zn/Le1t4505JkuYSDg3fvjUnk9bNIrWK2t3+WLqmIAugTxlTIQAgFH3rN+3JcNa1tIrgHrlWXknbfzOQZW6HqOmbdNPpJFImikDAfwOAD9xhemFipFD74DZ35HtnQZ/DTZV5wa4Vo1PPzvBE8OeENJqPLfunlH8jeVMX/wCHfLHiscjbvQCf6f1zr/8AFc8U2jTa/RrHXnOP4NSeJnymDIQeO5Hsc3ePUPD0qq31yMxf9o1x9POk39Mjr2sYxEkauh+mXMD88qPqM2xhHXKuwB/tmj9meuGB+mT+yH+J6HyybhhAII64de+O8uBjQ+nUZf8AZ42oqFPxs41cZSf93hfvmzyNvJRTY98WIIyTu3A9huAA+45y+0I/Ie2Tj00t/jcgfBQf65L6REJ2SMx9ynGBmrvlkam98asKgercTkGIdj98YalZAeCKGWOwdD9LxflH3FfLEykgUaB+GPFfJpG35ZVtvYZmEhJoe2X3PYscY8TTgFY8DJ4qhihuVyay18ccZDVyaFVx7ZeBRLqI0ABLMFxJ3N1P5Zo8OU/8w05HZwa+uIlrvf8AEsJi0UQd1HPHXnjPL8X7Z6b/AIomMsOnWgKJOeb+Z4+eOPpvl9INAe+QXC8g5YoDfSjlQqkDoc0wr579byBJ1u8sUUdifkMqyLt6HjL0iQ+W3D3xfA5IP1yprKHhx88Ay3iRt98kV74wMYgAkZHmV/DlfrlgnHDD7YE+YK6ZIdfjkbbyPLIrmx8snQv1HBw5rrWABArJ6Y0HbJFLyVDHIHJ9sL5wHftD9/sMsJ9q2oIPc5n3G+n54FqxjXlTn1BIA7e5xV3zhQK/XvlSp/hIwltqxfcoBPAw3exylOOtfQ5JVqsc5WVr9uuA47/nlfXzxkgWDYwJSdomtWKt7g1jpNfNMoWR9yj3AzOFJvjIKk/hy9B8s/nNbBRQ/hUD9MoAx/DRPazijuHY4xfwi8egdeeN3vkKATRWsCFNWMG46WcaAnoST8hkedRJHN5faERlKUx9+uIcDsK+OZ6aq5mAsgdcobJNnn3xfG6uuMu22ms1mMrg/Gz0xbMd3GWNAYskEd8QSSQLP0GSeQMVzkh/TVZQ9WB63XtWXUkmwOBmQlup4GNhezbE32rJYumuSOhyNoKgv1PYdsk/Dg/HIAINk388yLVH/Fd+15RgOl/TJd1HTp3rKA+vjp8MLq/Edjv8Bhus2Tz8cts/d7+91XsMoVfil69K5yCApLE2fkcuevBofLKsKo0QfY4MQa5r2AwCMes88noMselHk30vKBwCSAT74D1clfjhEyKxrpXsMGdQAt8e+VPJJBr4nAEbuBdcjAv2o8e+QUj6sCficqWJJr88t+FRzfzGQHlrW0d++MSKl2xuHJ7dMpGHZgoX1E0O142WNonZXBVhwRd0cdtKMF22ARx3xUe9jYahjgLFbeAOavBT/DQ+d4lTElW9LJTj4dsq3S9nPtjY4WYejcaN8C7xq6aZ+H0khX3CEHBhAlkCj1MB8+maoPE3QAPFFKB3Ki8V/wAu1TmhC4N1TUv649fBtYV/w1Hf8an9DiyX2stnpuh8Zid2UxFKHpAo3mmHUwy8pw38rAD+mJ8P8B/HJqg5KHhEQm/iDhP4N5chlimlhJJ4lXav3vOV4T6dJzs9th5HLKPk2KJh6GV/peciSB3Y+VqY2c9rK/qAMWZNbHSFWWueR1++X+Oz2v8AJrqukBXbchvvmOTRgcpuI9squqcxsGCgjqct5zLW90F9uuOPLx9JyzkQYtp5jf7VjDAEHY/EGxjvMj8sgysD8AcTJG/lh6Rg3swBzp/JyYvCAKSONvwo5DLIvICn4DIjR06mvgDf6YzkWCefjnSctntz9F6TVGDVeYysTR4zadUkyGNWKk/xDrmcHntitRJsA9G4e/tnLl8Uvbc+S+l1hjMh5d5BzwK+vXGgDyyjBZQe3N/lnOl1BdVW+nfHPr5PLiCnlP4j1OcrK6dCbTTmzHDMo7DacVHHObJiMlcUDRxw1Ac7nZmPsGrIklRlqOMqw5u9xP2GXamQFVVRvjK/9wy6SSDb5aoU9j0P0yiSaiEhz70Q2XeeOwa2D+Xg5m2r6aotdJGCH9I94iVP9sF8VnjlLo0kqntJRzIZCb8tN/FmsqJEP4lW/YHEtS11v+cRzC5Yp4vij8fnmOXXMzuIZZObAD8mvvmJpFNDhQDYA5y8e1ySSabilOb8kLWOU/4ThiO26iM9Cvikq+HrvBjlWhZUEAfK846rp0o7nB+mDsiCkL8m6Jx5arvaPVx6jUM0xtW/AhcekV9Ov1zbPqNPptOZVhfaCLUfGj0sZ5dnm07jzkILcjcK4xramOSMD/DI5tODjb9mPVxI00auYwgI/Cw5GL1OhimjIKop/mFKR9azz41DuEW1dVFVbLfzo1nQTxKTy3jZCm8el997TXx+WNMbNJoxpSfK1PXqCd2aqP8AFKfotZwv26RWiLPK/lqVNNav8WFZjgeHThNqs7o+8MzEc/EA42fZlemZY7BZ3NdOB/XFyJpl/eTLVcbnYCs862qDBwYU2vJ5h6n1e/N5eTxOdx6juB7Hpk2GV2J9Z4bE7RT7NyC2DgmgfpmDxLSaCSNmhHlyBBIAt7SCeOvGYxqiXMmxN56tzZ/PIk1Ekg9dMPZuR+ePKT0uVhbSyCjQZO5rA+HGWNXRoxY4Dem/ledDTzStKkQbYjMAdoA/pnQaF4ELDUS0Dt55/LE5Fjyz6UoR6QD75H7OXvagqyfxDPRyaxNNMVk1TxmvwlLv5dTlJHhmiEjuSBzYWiefiv0y+SZHB/Y5ASqBa9ycT5L9dnTO6kgliEgkhZQdp8yEAg8d15xerj2qDtjQcA7b+Puen98tv9pjjyBd1VS2RYxUkYViAbroc6Dgk7Qok7+kXWJEMLEAimJPAyeSYTERGRtCbj8P74t03MSQQfhmr9lRKYsbB9sWYCBYIPxvLplI8kXR3A/pjI4wFvmwctJG34gOpNZCwyc7lIHwyWkgmXYvx+d1j/D9XDDG0ep37CbBVqI+mIdY2Y/iNcEYwQxvCHQWRSkdRzf9sssw70meYGUlLVe1mzkozqSVFigeckRuPwR2B0oE5KLON25G5+HbG6vYZmKKa+FHPW+GaHR/skbxTyFWBJ5BFkUe2eTcSFNvpvcCLIBrm/6Y5JpYYPKEw62AGPB98zfRHa8Wih0xDxzR0AFKCFGbg9egoZyxqSFSvMNUAQFQHkn/AEzOFL7y04N88Ak/ngVjCqqPIet0AP65dqjWxztNZSQVGL3NvIPtYGZPLkIJ5oGuc6yeKPHGUWKtvc1+fGVPiUsrAvFExoggxg38eced/DIwr5y6je0zMwX8d/DjGo8CDd5RZyfUXO68qyOz7toI7gCsZ5kiKPSqiuu0YtJDU1Kz7E8kIFN2g25lMMp/BCwHxGXTzyrOjcXzXvk+SzMBIzhj04o5mXBEcEu6q9XSgR1y0mmZEVXKI1c2fjjEhSGNpm8yh7gY2JzOoYmQp7kcY81kZdNpnnYAMD7++dLS6QDcEaORuRSkWvv3zJq9FukBXai9iTycIvDnUHZKA1VeLzmE41r0kpld4VlHmKDXrpQR8v8AfOVkBkk83UaISOE3nZMQeOCOb+2c6KHUaPVLLdkHn4jHrrzNq7lgjWJSbC2L+Zy7+H/VpYdGqyOY9ZGFIJNLIBfQ9srpdBBq9WkWn1lyn8KPEVvv1FjNeg8Q0ziZJleAA8bWJBH175SbxXTwzp+x6eMOD/iyLyPfpmpUsZ/ENFqPDH2zlGLrwUN5gMpKNwpsUbH6Z6TReM6ZxINfpkZ+m5PUGH1Oa5W8D1MV+VEpPFhdh/pjUzXjU7kLeXSIsQAD7kgds6//AC3TElo+UHFq+EZ0sdgFxXtErfneXd9HjjjmIKrckuOw6ZAF8kg8e+dSSDTTb/IEjSMDyU2i/vldD4Qzuw1auqgDaVYcm/kcb+piPAVJ1xJUCkP6jN3jwb9jioX6ug79cpooV0fiGoiSNjtqnZu1dOmdWt+0lBx3J6Zm+2pMeTgaRG3IShB4I98kO6kkPR/7c9OuniDPXQtY9xR9+v5553xVr8RnauN9cfADNRjFV1Mo53ofmMtJJO0f/lkH2zP6dpZbrK7yMp2AjqDafnmjSOFWvK3uew5xO4sLv7Z7rQbxDBGYfQIVPmWOTQ4rKa8wuknmHp0cw+aEZEnh80dl9LOB7gGhnqNmn1EUkskEqBCbDWCa7gA84saXSNGjJ5myTgAsw/30yK8+ngsrqroEKv0IZf75l1UQ0c7wysdyddpPzz1sUUI/crD6YjuG4WLPcE5zf+JvVoIr4JkB4+Ry+0efE0bLyWPzwBQgNf0zPs9nrLFRQssflkvSez2pjyb9r7ZUgKL3V9cVw1BrHyyziNvfjvePM8UkKx5Kkn5ZV4warbfwPT7YWp9I5GTHQ9x8seR4ksaJWwCPjxgA4F0K7kHGRKu8+aRt9vfHN5I4RaHxxbis10fhnV/4djEvi0G4AgWar4ZiG0KU4+VZ1v8AhVVbxIlQKCE8DJsSxo/4vCBoFVQOv4c830+Wem/4pVZNTCjnb6TRvpznnZYERSRNdfG/6YnpvkUOhyKFcZJ8urLc/EYEAV+8FfLKwm670MvJAt2rmj37ZKwyGMMELLXUD45R2tRzxhVAnUdRkFF7gfbJB54u8uCNjXweMuoqVBHUZXYF6AYAP8xhz36YAarkD7ZG8AdMsUBBwK+pivc5dRCut5fvxzlCGNccZYX7DjIJN9P1yCtHrY+GSX3MSRV4CrxoCQO/3yCoHtfwy11eFhuoyihG355KKf5q+mXKgm+a6ZOwdibxoSwcsRWABFDGlCAuQWYjb2y6Kg13By1AnIrr3yTRVaHQf1yCOnfi/fLDn45Q7SevOQEZTe8ke1ZRej3HOA+uFkktfXnCuR75AXRHXLGwBxlTwPjgTYF4ASe+HUdeMmj7X9ci/fAhpWdQHa64xYFWWPPwyrH084A2bPQcZQsIS5s/bGxqqobbn5ZU0MLHfrlFroWTZyvF8/PILUD0AyeCBQr54Ej6ZUGiaAGRfN9/fINnnvgXPK89MshHULz74kEqAMvH6TyaHUjIGGQXR75az86yA3rDbU+oyGPJ6fIcZNVXcxPQ9ewy5HFGqylk0K+2XGyxwb97wLI3lHcWr4DNA1CTFVeNQexOZWiB/wDM+wyVVVQgMSR75Flp+peMtSgEAdTiCF7kE5UgMKJyF457fHCAAE0VodbyRzYHPzwUAnofnkgDdf6YRBdRQPXIBCkse/0yyRRtICWb3yXCX1B+eFwpQWY1Y9uMbt4AB6d8ESyaIH05wkNAV17Y0d//AIcXTnS6159u1Nr72Xdt69M6kZ0MqenfMHFkiADd+Qzlf8IB4pNYGoXGCOfY/wCudhtNqJXv9qnjFXt3dPqOuLmt0kaHSMSw0upbcf4lA6f0xsaQqWMGgbcrc1Jt5+9ZRdGJZxvaaWP+cygjGJoI/NJaAV2YtZ+GRFzKe8MK8fxzX165UOm5f/AA12G44z9k28oIRx3j3H73id7I6oZ6NdE01YDl1TbRWpiWzXoiJywlkYH99O3P8EVYtXkK/j1bc/wxhctskIa01Lc/xygZBZhIVkFaw+k1RA+3xydOHWN1f9oVSek9SKft2yhRTvuKPlCPVP8AD/fOR4eoVX8tI16WdPMX7dwcmqrP4Xo5SJDD5Z67ovUh+Yxmn08Ko0ezTOt9EXj6g5oHJteT3Mfpb6jKq1yN6wx4/g2n65rytmVMx57x7R6OFXeNGjkG00p9Js+2cEgKwbzOPnnov+J1LRtVXsXqf82ebaCVVB9JJ5odRlszGeO1si1OxisxUr2IAx++BiCDQPS2X++c+HTySMFZaa/vjzp5JZTsj2qOgvMXnZ9tzic2ojRtvLfEMMrvjd7Cso96xRjeBuGW/nkjUnuinJy5W+icYYGUS+kSFfgAMvI5YbWikAPysZR97EFbFckVVf3yhScm7Jvm+uYnKtZ/RZgu/wDEr/tH98q0Pl0NxHc2P9c6MOgnnUkuUHuehzTB4VDCTJK5mK80Bl818XP0OhfUlijMqjq1ZrPhyg+mQO3e/wD4zZNPFt4kA29FAqs5susgDGvMb/21/XM7ytXqNI0Em4LJtIPShwPvky6RB+7dSrVxRFZjh1cG65dPuHb1Z0JfFNPJCE8vaw4HAoYynTFDpJNx8qUKp4JLUMZLo5lSywK9L4OJeEEbxN8doF4yLWzxIqlifgT2/XCKNptRHGSqsF7gAjGLDIoAaiG6qRf5nHQ+Kqx/fb4wTVg8Zu8x3UeQAR1Fsefpi1ZHNMMoICRRqT03JX9MS2m1RvdBRH8h651SZyPU6Fh2K1izqNoF0ffmhiWFjmy+e+1pIHYgbRZLEZnaNyf8OQH4gjOu2qWSfaroWr8BPGVn1QgAL06k1+KxmpyZxz0jZF3bmT5kZpWLVFFZJGonjkZL6xJFIjiVvjtJyFmkmhKJH6aqwDWZqxZjqIWBkqQDv7YNOjUXrce5F5ngOskjZUJYIaPAzPE0ssjeaAK/ifBsbXVRut2Ra6ZgeFlYgTWt9c0rIxZjI6qpFBST7V7ZUCNUPmttYmgAtg5ZS9n+H6dJtKCNbp0cXauxUjLGGYybVXcpNB0O5TmFPK2HerF/dbF5KH90yskjsejNwAMXE1u06TRyRs23cOQDVGs2ft6KgVqFUSRKCBXbMUepSLSRx2VF7WAb/Ld/fjEtMk0O3yY1I68Y9L7N12w0w1sqwt7XZOSX00WjKvqJWicD8Iok+/zzOWJjVGFqvTaBinDNGU8xwo5CnpeJyMajHpYkT91MQ54BNA/ljpF0+mljjMTNZsnzT6fnWYEecUGNleRz0xY1DyvuKcjrxgdmXVDT+ICFivl7erNYXkngfbMmpl08muEnmSOtEKBwq2K6ZRZxXMS2O5rJOsdVASNQB3rM+VXF0VY1f1h1I9Pp3e/vioI4fIf9o9UjH0bU6Zf9qdixuPkUQTxmfcocH8Te4xLTF5Qg0aqAVkB5bdzmXUyMtRKApNdLy7Osc3mjcW6V2GDv5jjcm4juRljOM8jSWq/u0PwFE4x9Q6uFjO0EiwvF5Z41Z95BuxyDVYKyV+Lb24o5rUw1Vkcczbv8tk5TyxRJPN0BeWVkF7ENjoSMS+1pA/qBB6DMS3Vw+OOEkhmFe/XKynTJYTcx7XeU81Svt75BkUAki/YYyqIXRfSqjnklsdwDfHP1y0PlsOgP/d2y0qqosIpvjhumLeyRKt5ciqSLbtjWRmPpQNnLLOdUH21tPHPtm06tgp4pvmecl436WVeUpEFaX93Z9rwWOOSMOfWjdgMx+Y8kbGUWRyN2XhmuEAHYP65fG4a0eTAllEYq3XnJ8qNqpWBI79soE/cmTzuntmpEk8sSrtdSLv3ybiwh4aVgt89iczyM0IVV4brtU8ZpeSQWAKb53l0LyspMQaRRxxZGWalxnk1KpHu2neeeegOO0s3HrBt+bvr9Mc2m101LHpJCfcrx+YyyeB6xuJJYYfgzgfoM147E3GV33TEFQw98ECWSQqjuc6Sf8Pjjfq9x/wDpxFvzGao/ANOnLmd/kFX9cvimuXDAk8whWMOzfh4Gaz4JqJIyKhiJ/mP9s26fw39l1ccySWEulkcdxXYf1zol5T+Fl+kZP9cnjh5OR4f4HFp5GfU7JmYVxyBmifwvQQRtKIiPh5rUfzzporP1Uj4sKvLmIHqM0jzwi0d/utLAT7hN2WfQx6i2liCkL6fTtzuSyJAhd2VVHc5z/wBsTVhmR1YICLVSK++O/Yx/8m1iRr5boEHO3cR/TNMfh0wZGaRV29QLP5/6ZofxOMJIqurui3SgsB8yMVLqtOwVnZbI4B5OXbQh9CU1TytPHTtdE0eg4/LGwRGWco4KqRwQMF1gQjydLLNuejSFaHvzmsyRoWLEAAc2aAHxOSXC9kajSRwRFgzGvf455LXaLVyayZliJRnJBBH989b4hANVAkakeXwbBNGu3GXXUTN10+35m8t5YY8gvg2qePaqeq72kG8XL4N4in/+NIR/lF57kPpyKYoG7ixmHxWFJdI5UyNRFBZGrqOw/ticqmR53wjwh9WJPNHlshoK4IvPVwQwJqGKMPNCBWAbtQrj6Yjw5npxKpXngN1rNKSQGaYhQHQetttcfP6ZvWcEcDR6d0WZyxsh2NkZBWURxq0u5gPU20Ddwe3bKxR6X9g2QuqwHoUfjr7/ADy+wIsahmIVaBJsn++AsRkFiXZr5onjpWcv/iGJpoYEUgUxPOddiNrXXQ9emXSJJFO5Faul5dI8BLDJEfWn1HTKOSG9uM9h414cuqjjjiCRtvskL2Azh67wWXTbFM0TMwut1fa8zeUvTXi5CkA3bH5c1lmc2aFfG+c6nh3gkmp1HlzholI4YUbOK8V8PTQapYFbzCFBJ21jpnK54Y3Q468g4AlLs9cuKCt07f1yNm7pgBmB42qMrvIN3WX8sAcgZUgDoKxsRIYlSCOvuM7X/DMYbUSNVbQBnEHbnPRf8OWschWP1H+Ing/2xQj/AIlJGriX2U9c4Lnnnpna/wCIiTrlDD1bffis452klSbOOPprl7LHXg3nQ0HiE2kcshXn3AzH5VgUeMuBtFUfvlt1n09AnjkpBLx3/wC6s5uv10OpTamljRyb33z+mb30sSf8OecUUybQQSPc++ef3AnoBmcn06edxJVR8/gcn0XycqKJ98DRysYYj7lKkUt8ZViA1A8d7GRuofAZYMtfhyKg1dDJ2/5qyGHt1ylG+uWMmBRfXIq+jUclIgQN0tHtS4wwoK/fUP8AtvGrhfPdufbIrv0OMWJDdy0R04yoC16m47gYRTaT/FzgQwPqIAxuyMcg388u/lvwdvHYHKpFE9DeVG9T3JPQY7y1HS/veG0cAqw9ji3ExW7HPB+OWPpHX75c7R1H1yQA12QK75nyXFAwJ5AyQFPQYBVujyMqKH4emanLTGkJpH00nmLIJ79BH4a+OZzGOOowLVyTx74B93XisuoqYzXXnIKNx0vGXXcnIJPvx8cqKE0fwnI3cdDjBu+ByCjFvxj7Y6VQOLusuFdxSKT3wG8ckWMusjbrUAfXpkRhJsWxyN3QZQncPw5aNHZQQv1zYjcLq6Pyy+9b+P5ZLjanSz7jFC3BCg38O2BLuPfIDE8k4LCzKSR9cgQ8cmvYY2IqZDfGAN80b+GOTTqepxmzanWu2S8ouMoZiel5cRuei/nmgRlEvb16nISxYJok5LyMKSJ/4jXOMEdVRs31xkcMkiAoLvmskQyqPUwUexzN5NZVAKJtrypba3escihG5YNkybKFV7mxxk0wi2PNVxlULNfpIF5YsC5BNV0rpjI2JGyt9dK7Zr6JNTpoZJpRHEN8jdB0zcvgGvcWYUX5uP6YjRKV1KOAwO6uubNdqXXUOh1cqrf4Nx4xNtXJGbX+GTaNFY7ShoHabo5iYBep5+edHVyMdO1SMSHAtuazV+yx6RiqOzyn+Ixek/I9MXr2Sa4hG02eDWQ67h1+uehfRRuxk1PksFUuVJphx1pSM50sGn1kl6Nu43LRofKzmdns8e8a4vBhJo01ImYDYGIFZKeDgorxDiUcEt1+mdjTwNF4esccikrHSs4H53ltMwRf3moh3CtwDKRXwAya1Z2wf8PoY9ZPuj2hoT16cZp0Piulk1iwxhluwCT6b+F5l1Wrihi1LRymRwpjIdzQse2eeDAruPtxRyJb298JAzG6FAHg8Yt53jYbStblFkHuQM8k3jWsjVYkloIu3d1J+uavDvFppRs1DM3qUq469Rxmu6k7r1SOWWyKNkdM53ietTTapEdtVbjhYqrN0f4GHs3vnG8eeOLXad38zlSo2cd+5yxPVaTKTdafUyer+OcLeI1Wr8iKRk0cLkGtplL/AFNdMT4f4lopnVXgjV+xf1f04zrCeBDsjMO8gEKqWT9szbjWMkOtFozw6dQ8fJVbN+3yxvh8xIdphphQG3y12Hp74062PgJPbHikSv1BxU0C/wAURjZrClaPI56cZnaraJUkKqTbdlk9LfQ98tbeZRMnTo4HH175zdONQVHnqNpNUxsVfU5bXpBqYkDzmIowICyj9LyzlEsYv+JirJt3Le0gi/iM8yXMbFEHHWuc6er8NVpZXTU2DZtufucqnhjSlHg9dKASLrdm7yljE42K6CVXj9LhX+fT41jTO6sQvrHvWZ4/DWOtkiSfy5CTwRQ96vOno9NFpWjj1LGQyG0KWQPneceWbrtL05oDPywYknNGmDw7iu4E8HaM6GpjEEDNC0bMOgCV+ZOZ3iU+XJLqiDXKqAB8uMyswISlgR7j15HGbYnQQ3L5cTnkEC/yznqUkg26ieRWvkKSR+eZnj0auWLyPGB0rm8njq+WN0rzO25NSSAO/FH7Yft80ajdKjUOc5f7TpjKPLVo4xdguecY8ujeKhHt5sG7+maxnWibxSiD5Ucj/Ifrmd9YupLGTT7f8yHGDVwmAx+RGFIoELRwTWCNBGjGqoDbj0d0vTCORSUhkbaenUY1w2pl8hYGVk6m+gxf77yiIwUB7Dj9MlJp5kJLUw4PN5NMH7NMJxEFIsfiJ4y8sLqypuXa3UhugzE+obebJYDjLLOXDUKPwOXs6ap1GkVDFNHweb5/LvjtROZolMWqIfrYWrznuiuKlnVQe/JxkS6RItv7S3HPA65NI6M2qHkmJXkBK0QK5xJSAaQB4GJC0XJo5zRPGthtzexuso07MbDMPbnLONLY3xzQJCI1gVzXUgE5aGaURGCGBQhuy2I0WvWNSjRqSOjVzlz4rLuNEKPYDJfLeovTTGmsjiEUZCD/ACqay0en1JbcZHB71VHFxeIMULGV93ttGLi1L7CN7NzwCe+Yt5NdNjSBKV5GNmuW7+2ZjDpXZgrqHHUHtmZ2YvaRhzfJIvLSaQxskq7eeTxWM/am/wBNUelh/EZTuHFkf64qMRrrXV3k8pRSt7nIh8osd5YUtBjivQ7bX3befwisTe9HSaeFV/dyfcdcV+3KU2tEpvijiWTTJtUl/mDeUkPlelBYJvkVQyTjFXbYSCNNGCfdsrUfVogvybF+ZI1Ut1wOMvJFKQXaOMf+6s0i4G9hQNdAT0ylEkxLIN3uVOKKjcFuhfS8b5ckgBV1A7VQa8noWCOgZqVivDUOcqEIRW2MofkUbzXB4XqZgS7tEL53Dr+edYaOFUAboBXtktxrHm2Ut6RRvqW4w8skBVFj5Xnf1EUDAqzheOzC/wBMWsGhZ/QsiuObAOJyqY4axR3RYCvbGjYSTuZf+1KBzprpYNzM6sUvkvQ/1yyeGwTLaeYtfEV+ma8v0xzWiRgpqwP4naq+mU8uMXbKSPa8648IT+dvpVZY+EptHro975zPlDHI2RgelSTfLADJDGBmEXQ8AsBmmfRLGzMsvKdVYV+vXLxxO0Y9VexAqs13TpnOp3x1+zq5rk0euMWAkAxQlQRzmhg+0oG3+9c/plfLMdEmvgWJ/S8fx8r6ieUZF0zKwpee9jvi5/C3lbfvF+1V+edRFQ3tYe530v8Av7ZCaUKrM3m8m7jBP27Zrjw5s3lxcbUXBJtC7SO/YnKEs7cIzc3dZ2Tp0ZgX2iv/AFqDD71koo8xjppY+OPQ1H7KDf3ztPiv2zebkeW/A8lhfSxkjQanhijqBzZFfmc7iap2PkAuZPhDZH/5HKPq3RyjKrSAX6iEJ+hXn6ZqfEnkxRaGWSgQrLVk3YzTH4bC3Dkk3dRgN+pH6ZJkDoFc+W79VZm5+jFR9sakEYrdqdn8paEIfuev0bH8Uh51KeH+DkBTqZSSfwj3+gOdGLQeFwx88LVfvJCBXyJrOe+jmFN5sj1/EJTR+hofZsoY0WUD9nQlvdCD/v8A9xy+ETyrvxaLRAAx6eEjsQoOaAqqKC0B2GeeVz552o6Ee3pP5UPuTmyKbWrJt37lPTeu78xX9czeJrqsquNrqCD2IvFrDt4Vgo9lUDFxTzFB5kVN/lPGWWSRjRVR9bzKr+SD1Zj9cGEMa2wFe55yKYj1SV8h/e8qJI16O7n5XjBMWp00liKSMkdQCLyX1UKNtMi7utXz9sW/7yxsYg9emLKOBSeXCaoMSC2MGgzoE3k7V924/XM+o1yQqSSqj+ZzQyvlbjbS2T/Kpb88zHwfTSKom8+cglrdwOte3yxJ+jB4h4pHqtJMIw0gUqL/AArZuq9+mK8LkvRzMQorih8s7Gk0Oi8o+Tp4SjHmyXBIv3+uaoo2VmRE8pV6FEAB+XXNWzMh96waDSPpfCzsj3zON5HufbL6PRGKOzGIieTdD6fLN/lStJybjrruN38sDp7kQhtoW7UAerM00kJwakSv8tnn45l1OgfULXnuSHDKRGAF+FHOm8CPt33SkMKNc5faB0FjJOlcrTHVpN5LhpECm2ZKF8dCPr27Y11SaMxM21j6SD7/AAzo0O3BxWpgj1MTRyggN3U0fvgcwaSFY+Q1VQLkkfbM3ic0cvh7LFKos/iB44PPTN37ProJgEeOWDb+Fuv+mK1fhf7TEu5ArjuTzz16Y7Jhem0MRVY3kEjKASBIb9+RmwLOrS3TA/g+HzyqJNIriNFjcDaJAL/IgZoKahViryz2kLGvqM1EYpN/7EyS6ZZDxaLwp57XjSAAlCqWgPbNm1f5vsLxLpp4mUyHk+ldxAu+2XUxl81WQlWsXtsc83Wa9N+A/PBymnChYL3NXoXdXxOTMTDyoc8E0iXi3SQjX6L9pRCWrYwaiOuYtKZ9JI8Igkmty49YPB6Cz7Zti1Ek0m0xyIKu2Zb6jtZzQYVKiOhtIO6hV38sxZ+ta4T+FzPqGeaF/Ldt7JuBHJ5HGatHC0axxaiEMi3e6Oybv3zr7Bu/EwJbd1/LM2plXTpGs0jHcQm4LZJ7cAZJ0tusPjGnhXQuU08ZsgURR6++cQeHxMhZdHqFH/0zuGej80pAGDEsT6RIOvPt1zVJqoNPGG1M8UfxY7R+ZzW1Him0KXTTSRH2kTKjQExkrJExB9yDnrf+c6R+IFm1P/2omYffpiJl1GrNL4PCAejahwD9lBOXKnTzOj8N1MmojVkCi7u7H5Z6Tw7RjRIY+LA5IN5On8FmSZZGmihrqsMZ6e1sT+mdB10sbmR2AYijz1xamduH4t4RNrpPOj4pau+DnnotLNLe0rx7nPayahhuSMXGBwT1zH4XEdJCWGlcI/qtSGvj55JynprlOtecXwufb+KM/I4ibTzQD1pwfbpnvIXgmIXyiGA6PEV/UZi/4g0wk8PMcSIrMw56ZdZk1z9W23/h2Bb4OwH9f6Z5y1Za/MZ6LxOOV/CYY4Vtgwv4CjnJj8NkdS20ccEe2SLZ1HO2KejXk7exGOdFViNhFZVSK6ZdQsgL8fngtN2yD6mIAN/HGmPY+27y6imyz3FYEMB+IfDL7DZ7H3ygO2SmN1/bJLoNpsd/iMs3C8msqj9BXfIKsxsAsvcHtlEqxApeb75bdYojnDaoQBOPrlPUCRY45yC9ji8gnbfJrIBsexwN1lRbcT0NfPFkORt3gj45btfTIs374UNarVg9OMhWZW9Q4P2yaUiq4OXTbwtC+1nACw3UGoZYOo7dMqUF2cAou9xv5YwErb046HKRttbn2xixm+WG3K7QD+IVlFt6+2DNH7G/nkV175Rwy1VVkDwEZbByAP8AYxJb264AMTy1Ze0aB17Zaz04Hfpmc2Dd3gJa6ZO6ejjphSmUEFug+GAgQegBuOntj95KoeeOARxj4wG3Eg2QTzmLbHSSVypIjuKnjH6aGARuZ2VGrpdHGTqx4Ci/8vJxS6JnNswAHPOa8tiYqNKsrbYZo24vqT/TLw+FzSWQwI+C5dIGgYFGJv2NDLvJqPwbyfgDkvK/SyRVvDGjQ7p491/h6ZQeG6iRd6vEwI6bumPiSLd+8G6x/NR+eVVY43O1tvFcEjJ5VfGELoJkZRM67fcHHtpkXadgo9OeuVYJ2c/rlPMAUKWsAk/7+2LbTMMV2RhSisxSFppXCg2D0+N5qikRna1N1wbyxO2Q2igD+IDLLkSqxad4gd6LXuTg2ndwvpQL9xmmLUblCEFu4GWfUEHy3HB7HMeV1vI566RWaye9H2GdTSacMHSLaHjHFV/a8WzW26qHehV4aZpodQ00IZgeCNhNj2vNeVrMmJSVpdQsVHcO5zYujacy7pQsh5VvhXfLTiIxtC25ZJkIFj34ymm0DaeYTiTbIFoputWGXyxJtncZhDIisdjNtIBIU/1GMEc6qjgPRHAAA7/POnDPHJEbSrPIYc4SzIIQFjV+1GhWLz36ZzkxT6+TSqRJo1c1tZ94HHx4zGPGQzLH+yxxqTQKsbGdPdpD12bTwdxv++c6OPTRSt5qwul+kAUR9avLsvVhON32VpfEw0RhdSkYsULIIPbGwnQwRl0jajzR56HHSS6QRlAgVuzBeRiH1Ok8ny/KB4I3Xycy6LafUwQSu/lSOJOStAK3zHT8svqptHrtztphDuNbt/K/YZk3wlrjSyK4Nn+uQ0u5ApiKqT1oD86zXlGcObwmKSaR0bzImB8sgNwb4vgdrxsXh8BVYVch0J8weX156ctlIdTqQm2GMmMdDVgZQavUOzbWph+IqQMnlf08ZHdfXGCNiNM7KTQAI4+2K1WzUmF5Y0JTldzE7c45k1TenzB8y2RI0sNB2BvupJGZ1cdSKX/EGyGLcewvd8euRPqHVois6KF6naBQ+GcZZBKzBnZTdUR1+WNMCqo9Tf8A5Xk6XOnQn1WlWB0gdYmPR1HIOUg8STyVWZ3lcfxNzmDyowD+7Ne5OCIrWsalQR+IdPvjYuU0TwrrHmjG4EklTltRqUk8srCtryOKzMmh8uzvs+xHBxx9AHos1eZvKfROPXZuo8SmaPayhbHcXeZhqdRGojiuvgAMZHKrMAI3LHoALzXHFMW9cYUdjuzF5Y1jnEat2LlZL6Ajqcoul1bqAQ1e7NnXBIYr0HckGssHUHmUE+2T+SnjHM/YJhFXmgfAC8ymIsdm9r+I5zvCQH+Ln4Yp9QCWCPTL19JOSfJyLxjikFQEDkD5cnJSAO343Yfy52AHmG9eT8RWQtaeg6bSfYcZr+Q8XLGlq9kLMcfF4fMyk7I4xfG45tOs2KCeB+mB1i+UTyb9vfM+fI8YUvh7on+It9qTjKSQutI0/lkclhzf0zamoUqC5KNXIOZJlDk75QN34WAvJOVvtcisccTVu1jeriguWGh0rSNUzOR1ANZqijSNV2EEgdQtHFJGYpS/mXu61k8rfRjENNpXkKB+V9hjo9JEDuiZSV4N8nKamCNWL2vxAy+m1kK3tjr6Zq22dMzFP2MzEr5S0P4szy6d4tyCNgh5quDm2PxJqYSopHYAcZJ1MUop4qPUAricuU9mSuedMoG5o9pHa7wEKuPTGx7cDnNzsylFh09K3VgORl9Rp3YBhyp9z0zX8lPFzfIXcQw2n3J5yyRQqK6m+uRLFK+oFghTwa7464VjA8tE9ut3mrakUEqq6qpstlzK8jAJGXo9QvfBJkjBTfuLX07H4ZXTLLCp8pyST0qqyYLtqGEg2iyoqwOmWtnXdK9MeAD1xMsMkh3eaB78ZBgABPmEm+PTx8uuXDatM5WQKXWh8cZZRSwjZmP8J5+uZG03R3c2x4AGMRj5hWMsRdDGEtMcz/4ips29KHJzoKPNQHzlJ+KZlMr7RwS364pdQwcAhheYstVvDyx3uKEXxtFYicx7tzx2fgeuPk3+TvG0Cu/OYWeaRAAAxHesnGatIZkZjSBTeXhCeYDIA4B6WRXxxq6Qt+Pg32yy6QJJYUH5nOmszXZi1unCIBIOnQnNRWJ/SwV19jznC8lwCTGo47ZdotUFDeSfL/7rzH8dvpryn27awQjlFH0yyw1ZG0n3IzlaJ2iUskse49VDix9Dm9tYphO6OayOd6kD7gHNT4uSefFo2q4YfyGjQ6ZVFjlPG9geDYNZggliRy8MShyOSJQ35Eg4yLUS6eHYiALd2UZT96YZufDWbzjc0Tj/AA47r3av0y0CTmRfM8sLfIFk5zV1LyAqNQ/yLox//lOCkpRtwPcrIo//AJhnSfDIz516TaK6YltHpnNtBGT77RecyPVSCtk1/ASA/lxjv22det/+5CP75rxsZ1ok8N00gG5OB23HFnw/yl/6URow6FlJ/rkJ4mx4KofkwB/PGjxFP4onHyF47HNkXxDTnf5ak+8aqw+VcH8zmN53ZtrySK/Xbuuj/wBrUw+hz0A8Q0x4MlH2PXFSJpdSQW9Q9iKH55qcs9xMcL1k7Swdv5H5I/8Aa9H7NjEWVoqMTFB/CfUB9H/o2d5IYR+EA18brJ3wx36o1+ox/IY4y6OaRVDINnbkkD/2sGH2OMHh+oLFGa4uwA4//Fifyze/iOlUgeZuPsoJyP20sWEenmYj3FA48uRkY/8Ak48rbu2E9dhKqf8A28jGweEQwtdm6o7bW/mAax7y6xlGyBFP+dv7YiUeKhwVVNvfaRX55N5X7XD4tFBESUWr60Av6ZcxwIqhlUKP5v8AXOZJpdcVLz6ry1UEsWegBXfG6PTaV9Or745lB2h1LG+fcnnnJ/Y1/temQECVKH8vP6YftsZI2JI/HULiV1GjiWUIqAxUGCrRvNGmmh1FFZBf8p65FK/apmKhNM1E8lmArNEaz/tAPpEG3/3XjwAvQD7ZO4njIA5lifdqJV8wMFr0Ba2/Xvmo4qNizMvlsoXoTVN8sBWlXdHR85rY/wCL1/8AjHnT2U2uYwpshQPV88tp/MKXKoVvYG8aaPBwFyQo6FHXcjCiMssaKgVAAAKAyeR8R+eQarcDXxwJ4HBFYcj4jFnURdCwJ9hz+mKfWxR2bNDsSB+uBp68g84XfBznf8zV3ZY0JZe6qzf0r88g6nWO6hYWCkckkKPtycYOlyPiMo8saCzIq/M1nMePVy0GmRBfI5f9SB+WQdGDe+aXk9EOz9MDoPrIFUlieO4B/XM58ViNhRuNWADZP/43il0mn32YlY8ct6v1zoqigelQB8BjoJgk/aIg7IVs9CCK++Vml8uSNBE7bzVqOF+eP9/niJTP56CMR+X/ABlib+mBYGczgbR5Nfj38/bJeF/ORxLtjH4l2j1fXGKKUVxmGWOZ9RJ/hiOvSTbNfyPFdcDRONM0qGR7dDaqGP6DrhJPFa/uyx7Eiq+9ZlMO0q0mpYBUIKghVPWycUDot8OxfOcKxjZQX45uj98uDU/iC7o1UpchIXq1/YZQ6jUSeXUclFiGNBdo9+f6YRtM6x+TpGVGu95ClfbjLpp9Y4QySRR9d6oC1+1E1gLi07GQTvtWXaU6luCQep+WaY22kmQqD04JrJh0vlxgSSvKw6swF/lkSabzEHkzPB3tVW/zByXsW85JAp2FwCaI5rjr9czzanQxeWJpY1ZaKozAsD2463ijptGxqVtRq2HUMzMv2Hp/LNEUbRDbptFHCPjSj7DHQmPVidiIopTQvc6FB+Y/pmmgw5Xr74vyZ3/HPtHsi/3xsUYiBFs3uSbwEu8ok2xQ7v8AMTQyvl6p/wAUkcY/yizj3miQ07qD7E84oalGvy1dwDVgV+tYEfsaH/Fkkk+Bah+WSP2WB6Hlq57D8X98W0e8kuWP+UsSB9OmWVFWgAB8sCXnjfgQs49yKH54lE8tiIo44VPJA5v9KxxZUrcQCTQs9czyapUleONWeVRe0A/rgO2yyUY2RW7kqWFfPjFSwyknzRHOnWmo8/KqxrtKTtRk44JJvn5ZR7iUtLMWNcKB/TCkxvAI0SRAwehyvA++K1v7LFBKY4wjEE+k9cz6rUhZIgLBUEWw/wB+xxA1AZhu/DzfFdA3z/lOSVRpRpJlVtRMYzXAC8+3x9svLp/CXCLDMXd22qFAJJ+PGQ+m00hKyQ7gOxb+2EGm08BuH90wNim+XY37DNdJ39Il8C00GnkllkVjd8LQ69+cxroYZA7wCJjdcMb/ADBzbrFjk9Wq1fQcBq/QYjT63RofLV3YX0CEg/Ssxdv0vUYpfD5Em9OmJjrkgi8yajSRoPSktn3T+uemlh3oGgEasV3bZNyGvlWZB+0bnUguB2Tmss2HThaSKNr3PsPIo/LrkfshJ2xSI/frWewk8Og1Wm/dKN/HD+/xzFqPBo0srFuNfwMBjtJI802mkChxG1AckdMUkYd+te+d2Xwlr224b+Wg36ZhbwySF3WOZCwsHdwfllTCP2BWto9Tp2oXW6j+eZSCSAOfnmxoRBQm2lqvrlJtQlDbCtn8J5xqeJCkmrFHJ4B7fbHadFc1MDuq1C5sh8Oh1O4JIUe+AwrjHkeLCDSn0pwO6g4I3O1SqjuQM3N4RNHup0axQ5ruMUdBqUvcgYH4i+mXTK5rsWPXKBmFi80S6aWMhXXYTyAfbEyIAfSbzUpYN7AHASk9sKBHOSqBh1rCIEhHwwaTcAOmS0bbSasKMV0OVF6+OWTobu64rKooIJOMZCoBHQ4tEIRyW9Ne/fKFixs8DLFC1XkeWw6Gx3ybB1FFpe3vYBy6iTZuqh79s68+j0OmXdLxZoWWN5jk8S0EdpFpmkYLfqAA9++cvG8vTrsjBp4x6pJCu7pweuVcPdKCcdL4vO8IbTQxRCzYCgmv0/LMc+ulkmbfNI8fTbfHT2HGanx3UvIwRSyKscYJkskqOTWXm0OpDM5Q0RZJ+WY9NqptOV8hSGBPJHv/APGdSHxDUyoNz0w4O0ZeUwnZEHh2ontwgC9OTWOfwmVYjIaY/wAqgk5V9VOZaRyx9t2MUTydA5PwP9s52xrC4/C90YLyqjfydT+uTL4bCiApKrHoS3GOOi1AjLyekdaLWctF4ZHqI1Z5mFjoorJefFfC1WLTaGIKTJuIFML/ANMqw0nnhxXl/wAhs3+eTPoNNErKJJgwHG4jn8spBoQ/B1CofYnE5cb2vjdOafQxk1GpJ9lr9cXBqYoPwC77vRONbwiJDukkDffNKaPTQoDUVnpY/vkvOLOFZJfEFkVomUFG6gsRi01Dou2JVC3dbb5zRNpm80mJkph/COR8qGaFDqhVY3Ygd6GTz6JxYG1ExPPXsSKOWYaxk3NuodORm3TwMwsoqe9i80fs/S3+wzN+SteDiMs+wMrML/ho7vtl4NJJOm92ZPgw5zqPPBCx3zGx2HP6Ys+JaQX1J/7cefK+onjPtyv2dzIV8qWr/Fl20YF1vPNctzmqXxPcCEGw/DnMhlLsSwu+7VmpeX2mQ/T+GSPbeWGXtT5dfBHQXsTd8eczK8gYBH2gdwxoZpl1822l1N9vSn9Tjs6MTTzx+gxRkfCgMVrYJJI1E2zaOgDYttSaFzuT73itzuSSS3zOJPtKI1WFSqekd/VkCOI8hQO/GVDkuF5PwBrHMgZKK0fictuGFn1ClAavjWVVN/BdfkOcg6UlTcxrsAKrKxxHTt6b3HqWOTQ4xbVsWB3oUcSJAGJcbW6ctlpNSTIBxVcgcg4l44mJZ0P14yT+z/hhTUK28jdf4eeM0adJfUZnAFcdszJIAhMblQBQX2x+k1hYbCpcDvWTluLMaYzGyHngdz/8Y1UBohgQfYDFSzwiEo6sqkc0uZY5jCFWHcYQOrdc55rWtg1Gn81oifUOtjF+Iag6eNCilr+PFYoaqI21KT7nFPqzu2N6r6AjjNTj2lvRkus2R0PVYtTlRrF9P/Thb/37YuVVn22u2u68YxVCsAsTEHvuH6ZrJibWhJUkr0t8fY5CJG8hdYz8x0yhkjgHrOwnoKxqzA0QFo+5zKnK3PQgfDKSIZQqB2O3qWzMESN2JlJU81kxyQkEq5o/Ghk8Z7i6q+mZHHrU7+ACOMjy5w3rYbevHXNKTRAWTkNqUPQj63k2o5VOZPMSRtw/mGS0kzBRamunHTOk4hkTl0H/AG8ZmAi3UVAHvWb8v6YxXTGdn9aih3HXOj6vhXxzEupg04pUJPvg/iFqNoN9+MzZa1LIaVWR2Aj6GrIq8X+zoHAZqPYXlBPNKwAO0H3xqozAfvQSO+PRmpOm4/xKPazkGKJXVGnJY9BWQobcUvcfnljF/E9WOhIvGjRGjJY80EexGS7MVoUTftiIGBYiZo9x6Mq5qjiQNabnPwyZ21rPKjoluABwPnmSWNV3O9lT2PbO2ulmI3eS/wAyKys0c0am4W+gJ/TN8Zy/GbY5MccXDA9uxyJBsXkkj2zSUgkNySqjjorKV/PJGhRm3yQzOnvC4b8s6z4+bF5xzHkXklTX15y8WqXbXlbR79bzoPp9MWGySNa/gmVl/O8d+yh1oaUUP4tM6n8s6fxb7Z83HY+Y5IZvV2rJCSIgIVgvv2zqPsUBXkA/y6iEr+YyVhVhccR+ennB/I5ufFE83OjomiaGQYgWpqVf5qPOdFvLXiQgH21EBH5jLJGDXlwi/fTzj9GzU+PjE86xRR8gb2cf5SP0vHxxxRn97FJX+a1/OsewXb6+vtPp6/MZZQAv7sbfjBqK/JseHH8Typ0B0RpRAKPyb+t/lm5ToguwmNAf4WG39azAunmnHCPIfabTV/8AqGOj8N1G2vJaFvdZqH6n9Ml48Ta2NoNPKgokjtTEj87GKPhEdehqPvtr/wDhIysPhcyHdLqIgb7C/wAwAc0xaYoedZKR7KOP/wBVnJueqMj+Gz1Rk3jtbWPswP65mfRzw2fKWh/EE2/mjf0zteQjjnz3HxkKj8qyoTToTUUCkcktROPKrjh2zjaC8x/lSQPX/tYXjRo5yLj05LexiMZ+4IGdqLUpLYhmRq6hO2WNt0Zj7gmsvmmOWvh+pkT98Chro8quPzBy0Xhm0euWBT7xqQfupXOkVB7UfjZxcsMroRHNsPuqr/bM+VXCF0MW2mmmlHewD+oOXTS6bT+pISD7tIR/XMk8fiKLtf8A6mP3SQxt/bMALBjHFqWRj/5Osj6/XNSW/aOxqGjnUOZVEadfL9X34Oco6lX1BGk/ZpQDwD6GP6ZQ6dke5dLNpXq/O072n154++SEk1LbWbR65fcnbIPqP9c3OOItqNUxcLM82jI5AkjDJ9DWD/tExVyn7Qg/j0kxsf8AtygeLTv5a6ufS3/5U6Fk+ljp9MGiVWEzaEle8ujk4/8AxH+mUQJ2diq6xWPTy9SDGy/CxjU1T6T/AB9OVVuCZEDqf/cv9jlTqjqCFSXSapV/8rUptb6E9fvg8ghYFjq/DmH8o3xZMHY0+uhdR+4aNT0aP1L/AH/LMXiep1kmnnGjngkWgF8q/MB3AfTvmMxPqLkMOn1tc+Zp32SfUe+V2+n/AMQyEdE1yUfo/X7ZPGLrpIZtH4fEiyb5PxSPIS3z5zTpfE11kxjjiKqFsljnNjn1OnUSuCErqv75T9uR9Tm7S+L6eUDaVJ77f7dcznXoX1u7VaGaFU2GSKgWPQniszPDJBpEhglVFQAbKBvkf0zpJLBPwNjN7dG+3XKyaOJx6WaM+45zGtOUsKA7nXe3uzY2PUeTIh3RqAfwjgH65ebwqdr8vUhvgeMyjwicyBZEoE/jBsDMXlfpqSOt+2DjdE1e6kED+uNhmjlYhCbq6II/XMMPg0UVb55P/YaGb4NOkLWru1j+LnLN+0uGMQBZND3yyixYIIzH4uN3hWqVeWMZA571niNPqvFdHGTDNIAKNFgwA+Wak0y5r6KBWBGeNX/iPxCXwtpYyvmiVYxSdbBPT34yr6vxDVnRxPqJllmQl1vaPxMOQPgMvhU16bW/tPmKICu3+LcxFfbr98Q2mlk3Fpgt9CqAkfU3jkCwJFCiyNSgWFJ+pOTU7BtkO0jp5jAX9rzIUukSgHeWT/uc8/bLRaXTwLUUMac9ly7QaksCskYWuRtJN1737/DMraDWSxokuqaw24sp2WPaqyjW7rGpZ2VVHUk0BiG1unVwnmgsULgDmxV3kjwiJ2lZ23CY24Au+b73mldBplr0XQoc9sg5/wDzFWWFlhk2yNRL0u0e5zHL4pKY2poo330Oren6d86s3h3hy+uVFX4s5r9cSx8KCVH5RI6CNgD+uTL9Kf4a5ngMxLEM52hlAoXxmy2Hsc4EoegNNBq4vWGLu20cdrAPBxMvi88O2F5wnuyXI3/6gL++bnG1HpOl/fMc7KNUrHVbFUf4Yr1f1zjpPq9SSRFPOvZn3RgfY1lCWFiabTRjuBUrfoT+eWcE1238ThT0qsjN0rbX5mswvrIHlf8AaZtRGsgoBZEpfsb7fnnIbVaFSVfVauf2UehPr1P2GWjOolcfsPh0XzYbj/8Aqr9M1OGGu9pn8LmZWjQyMB5e8xsePayM6Q8taUbR7DPJPJqpZDFqtcukK9Y9237CgPucWmnhf/FbVzSjhSV3J8rUk/bF4T9Ne0yc8xFJq4wqaaM6f4rKXB+asCRnT00niKcSSJKPdo9v5g/0zF44a6lYcZkLzuOXWP8A7BZ+5/tlWiD15jM/zPH26ZlWh54Y2ouob+W+ftlDqr/w43Ye5G2vvi/3cQJ9KD7YiTxDTovDGQ+0Yu8DSZJ2b+BF+pOIhDSqzPIz+sgeqhQPwxR1WpdnEWl2gXTSNV/TM8k/lxL+0a1ULsaEQ6/D3yjcixwNKzbY1u7NDsMSPENPGVRWaV3JIEak98xSajTodWVhaRoQd5c8HmqGP0Zn1mmgkRkhjcWQo56npgPkn1jmQQ6ZYwDQeV+D8aGVeLUbTLPq2KbfwQLXbse+LLoDTygtY4Js/wAXt8xiD4lFHLuR5JAQFEfQD411vjM+S40adNGrRs8LLJf7vzmtyffrj2MgnZ31ASFf4SAB9TnP86bUSrKFCFRQ/dgn79cDBMx/fSkj49/v8szeSyHarVomoZjMxQVTKOPjyPhlIp/Pd2hoh65ezQ7i8oYkC7hGHsWDXFfPKvqFjcoHXaOKHUcZnyrWKHRSXZ23VWD8CP6nLR6Qbr3M1kjjgd/7nKnU7eFBPTlj3GKeV36t71XFHM3kviu+s0un1AiO7du2ttHOatX4TFOAo8QeIsLCkL/oc5XkqJFkAG5SDfxy4MvnGR2jkBBFOtj55rj8mM3jTR4f4Xo2/fTSah16rvofl/fHDxGDTIf2XSpEvdgvJ+2c8acAMSqOW6cV3xUEEi7i1gdgrZv+TftPHHWGu0Tet5n/AGivwMCL+HTES+KMY6g0y6eW+po2O44GczVyGFVIDN3NqeMfEGfTK+5FJF1XOXyMdDT+LaoIPOhSQnmgaydR46BCQYCGAIUKQavvxnKYsa5Yih1/tidbEJCXLsgA4UDg5nezGUzsNRv3tvJsH8JvOw4Vo1eSThq9RPT555/f6weTXS81TyGQbnksE2FHAGa9Mz2brH0+0JB63P4298zR0F53cdhkRIjsFLBTzZPTHSy6eKPbCS8h6uRQHyGXNN1qRCyBlGxSPxOaGKXWwwHcimWUdC3Cj++ZptTPqwnmNajge2QuntjWTOM9mt8nik8zIyNtIHqFdTmVptSdSJi/ru7rjjCtq3R+JrLr+AEn4ZnyUuY6jUOZWe5Ol4gbxVGyOxGagApIu/jliFFX37Y80s1RTv04Biju6vbRyYooGsTKE9iCcYVHlgL1snKhQe1ke/bHmuLrFEqMq7gGI5J/0yj6KHaAC/z4OWNF/wARBrBwxJ+WSfJTIoNLBe0Sc/HGnRKwASVSQOl5naJi21ST8cU8Lj8bVR++b8t9s40DSS3Yph8CMU8MqNyjV8smNmjikZJSrKBQvrzk6fxPUPYBBr+YXmpN7R2vGAYZTukYq4BAPzGcTVqd8bptVSu2wbv/AGM9L4vEJNMrhQxBo3nA1yJ5ciKCNh3AA+xo/lmOHLvFsKh05kJVWquSbzVHpIlfbZb4quRoJg+mCFmHfjNkIkb1V+HoWrj5ZOXK66yQr9nTzgsKMa7VeWdJI1uQMo7X2zRHCZJLdiGkHDAdcTrg0e+L8TLwvprdnOXbi3qEJIkUplVjvHA4BGdRNVaAnavF0TnMiWJE3SgbzVgnOnpEhaHzJJFUdkBAxz4w4876iXcSp6mir2Y3mdY5dxUT+k9Ngr+mdWKaDhFoH4LkNOhDbL+ec43a550imt8jyf8AtbJGk9RCac/Atx/rjZZtUqnyW3f9wF/rmdNdrFenVSfY8ZrKmnmF0QJLPsH+VSSfrl44YUG438365nbxGVgbaJa+eJPiThaDD51k8aeUa/2qJWJHmfTpjG1cbJYLV7j/AFzkmUStcjcnveaodqikevllvCL5K6nW6kkiJCie9WcytNqJAblkI72c0zBipo39cwkMD6zfwA4zXGRnatFACT5jbF9xR/rj/I0XBDyHub/+MyGV7pVUj2GVUm6IAPzzXaa6H7TAoIKjjjoLOZpJWl6EhfnilYE8uK+C4FqJ2hj8aySYewTsYEWWyQXYGz98ptdwSA95VYnUU0ovr3Oa2Bg0eoYklhR7nJOlnjH41+V9ctAocEF3+nfNC6VG5YsK6erOd54uMXpiYNILLdL6XgZYZKSUXZ42DNMulgk/jY7TxeJT92SQrHtR/tl2VMS+nNCievFD9ckaGQr/AI+w2cYNbEFtl56cDjJkmeZP3QI7dhmN5NZEHSPsVVkFjrx1yE8NCNdkgjue+O2AKoHqPu3X7jLJNwfMYBh2GZ8uS5GVtAxlCiZQCOV75o08EMCsE2kg027tio9UgNoL68Ad/nl1VWa3FFuw5GLb9p19LM8O47V3MR2F4qUJHGTNMd38vb8sYBFFyEAY9TVYkhTLuKIef/Tv88ShM0apHv8AOoHoAl/nio13qK1DfJV6Zsf9mjYfuQS3QMOuETQs3p06oe3FZvy6TO2R4pI2IJkYAd7AygLIu9gwr/NXObZzIy7FaviKzLqiUVUkNn3Jyy2s2YS7tIQSTXUXgspBFnj2yU00slbI2I+AJzTD4ZqZXCiM37Hg/nnTxqaR569NuR5wJvbedCbw2bTgeeqR/Eg1+QOX0/hsM62upRpP/TUUT96yz47+Jscx385QtMKPY5KeZdc/Uc50l08Gnk26uPUxDsQB/bNEOl0z7ikKzr03RSHcPmpzX8PJPKOUXCcxlr+IrB2eYUV3fLrnZhiihJSOPTyn+WVPKkHyJyXUxSbl1Oo0snYTDcv/AOQ7ZZ8CeTkLo59oJhcDsWWv1x3/AC3WBPMeLan8zEH9M6cgmkTdqtHDq1/9WHr+WKgfTCT/AKbWzaV/5JeVzU+GJ5Mem03mtt/a4FrsSRf3AzQ2iaDmSKYr3eJRVfQnNcqall3ajRwatP54T6vy5xEbaUN+51Oo0T91kFjNfxcTzqqx6dzem1SE/wAuosY0rMiFZtE9f+pCQ398u0erkBLxaXXJ/MpG7Eb9NGw9Wq0EntyV/vlnx8fxPK/qImRWPkayME/wTx1+Yxjadj65NGx/+rpZL/LG/v5loNpdev8AmoNiViiD7RptZpJB3ithmsiamLVMjVF4gykf+XqVr882pr9Yot9Kk6fzQNf5Y3T6GaaHdJOs4uqlhrj9cofB4fM3icRf/aDA/mczbxXsf8w8Pm9GpQxn+WVMt/y7w7U+qBwre8T1mgaSEx7HlmmA/mIv8hlo9Hpl/BpA3xktv1zOyejHO1GiaAV/zJNv8k9Nf3zN+yM7i9Gp9pIN6/oKzvIyo+xBDGfYUP0xOr8Rh0zbZtRtb22HLOV/DGFdFriP3LToO4n2sP1v8sufCTIP30ekVv51JB+wr9c36eeDUruilMg+YxgjoHaFJ7brOS8quMMPhywim1sjfK6+xJwHhmh3b2jklPv+Ef8A6QMTq5vFNNLvSKOSMdo1o/3zJL4hF4gNj6qfRzdKZjtzXjyvepsdg6XTADdpYyB0MvNffGRahCpEckQC9o+a+2cIzeIaSOtTBHrdN/Mov/f1ykUGj1h8zQTy6WUc7WuseH7TXWbxfSCYxtO197UqB98rqte0IDx6R5o/51exX0znSDWIpXxLSRamIf8AmhgCPkcXBDCZL8L8RMTf+lJ/vnL4Q1u/5sNUoGllgjk/kmUg/e8RL4jq4AU10U8S/wDqwnj+2I1rwqQniWjkDdPPjQL+hIOM04dYv/7VqU1C1zHM3q+3TNeM/E2oV9RIGOk1cWsQ8mKX8X54jdAZ9rR6jQaj3QEr9uv2yzT6YOU1ekbRT/8AqIg/qP0xyDXrGTBNF4jpyOVPLVlzEQ0WsBUyQx6wdnQ7JB9euNh8QZGVE1ik3zFquo/9wzCn7E0oCPN4dqL6Gyv981SprdoGs0kWujPSRD6vviz9V1V8SjQ1qEkg/wAzDch/9wzbG8cqh42DKf4kNg55mNIkP/Qa/wDZ3P8A5ErBl+VixjZCdH69TDJFIf8AztJwv15r8s53hPpdek+xGLn08OoTZKlr7HOVpvFHdV8iSPV+4ZhHJ9BVHN0XimndvLdmhk/kmG0/focx42KyN4K8BLaDVSQm72k7lzFqNJOGrV+HJL/9XTna3z/+c9GCOvS++T+Yyz5L9pjzCMTUcOvjdT1g1dNX15GVlSHTMHlg1Oje6MunPoz0Gp0Gk1YqaFSfeqP3zmS+HNo9x0PiHlj/ANKQ7l+3+mbnOUxmkLalf3a6fxBf8zbZa+wxXnrEfKimm8Pav8KdNyH645NPBqFLauKJZB/HprQ/YgC8ZCrxRMGOo1UQ6RyANf0o/rl2IRJ50iAz6bzYx0l0UnT/ANv+mVj1DSjy4tbFqF/9HWJRH1zTp9JKszPp/DxDwSGZgvPbiz+mak0mukfdNPFHfUJZJ+vA/LJeUXHPj0+2Q/8AS6nQSd3hktPzOXk07SN/1LaTVIf/ADNrI33UZui8KRXV5dTM7A9qQH7DnJi03hkcyhY43kugT6yD8zdZnzMctG06zCNNRMQp/wAIsJRfw4NfbN8UuqaYCKCZUJ2kuSR8+SMh/F/LmeKDw+Y7L3OQFX6e+D+MqsoG6JU62WskfIdPrjuq0wyaoaxg+phkg3H0ldrL1ofpjNNrNRJIyT6RoaBIfcGU9P7/AJZxX1Ks2+pZdxJPl7TX2Jyv/M5IQAjBT/8AWV1/TM+NXY9DHrY5ZJIkNyR0XUqRV9P0OS85Ck8DPMSavUTgsGonqY5Us/SrOTHNOtfvJV9w8RVfuM14JrT4nq9ZNKIoRugdAD6eDz7/AGw8H8ODTS+e4YFfwAcDn44tJVvhIb/+m2zNOm8QaCQs0DnivSLH3vJZV8rmOjB4RoIV2rpxt376JJ9VVebkSFOVjVT71nJXx3TA1ICvy/1rNQ8SgaPegeT4IN36ZLOX2nTeK7YEqvVq+uZV1MbSCMhkciwG9sftHWsypWq1kGlG6Z6HxUn9M5//APUOlZ6ii1DgdWVeBnTES9a5xculilXa8SMP8y3+uWZ9jlajxreP3Gq00ZP/AKind+WJj1XibkvFq4dV3KR7f60c6aeEaON96wRhvigP29sy63wnVTA+Tr5EXslAD/8ATX6ZuXj6TtjHn6hmfUeG6RUH4mdgpH1HOL1M/hKpYYpJ7adyfzIGQdBr/Dm3xPqZgOSIiAPsbv7ZRNVqdXKPN8IjmAPVko/Vjxm00zQReFyC9PMf2g9BMzD9K/rmnVJ47uVYnh2djHzX/wCXP2ykvhn7TFanU6dj/wCUpDL9Kr9cvovA207BhNMvyk2/cD++TZ70YtZqhfl+Kw+aw7ojofzIH5YvS6XQapSYItQH95VLIPmVo56YwOwAklJHsAAD97yRp4gfwbj7t6v1yeZjiiDUySKAkMZj6SaZ2v5dGxy+FSahmbWHz/bzFVDX/ctnOwzKnLEKPiazI/imjXftl8woLIjG7M+VvpcUh8KjjhMbHcvsbYfZiR+WaRpYVjCbNyjs3I+3TMg1+qmjLabROOQAZjt+tZSY6ny1Oq18WmFchKHfsTme1dM7EAsqoH0GZ21+nXdtfeQLpBec/wA3Qr4gsJMk07FeTdDgc/bMw8XlOl1LaeCOJo0GwdSSWA+HvjB1jqdQ8YMOnolq/eGuPfEzNKZ40m10cRagI0qyb++YtTFrpPDoQ775C1udwRRx0xLLpI/EtPO+rUtCqDy4lL2QOeenfHQ0ftGiXz5I1fVMnDszcDnpfzzXotSJIYAsWwykkCIcAA1ycw+HQFdG8CwLKHbcWdCLNk8/fGM+sSREMEiw/hPloAFF9slv4uKa55l1UqlyIzf4jYAsdsUvkSiMPvcxPuUILo+3+/bHNpFaVtnlsx6F/wCve8yPH4jppXJ0sU0fQbhfH5Znura1PM6NIY9AF8023m+q+b+WCzax25f09Ky0Mut8QUXpWhWqsSKPyq867IFjjQFVVVoggGzi8f2pK5RVFRml2hR1O3BDCh4UKLqyfhm5tGrnk+m/5iCRmefwmEgFDTdyx/p9sxY1rM2vQAqhttvYcXijq3olRtJ55N1iNSIdOwU6mJ3PFKbP5ZUhlYbrB+OYssamGF2YcuxA6A5UGugGRuHQ4CjYzLQZz/LlVYjqCMsKGAPPfACw7XgWOBHTp9cgso/iX2wiQx4r8st5lDkgfPBbPQYMyA+p1Aq/llgkMD7H64biX6mqzK+rXaPKG4k1+WVWPV6ksFH7s9+gH1OanGpp2omhi5JBarPFnOTrJxMTXA7e+JkMgndOSVNGsgIXPWvmM6yTi53lVLocZai3fGKoQNvF/GsNgbkKb+GLzZxAiP098uqoK4HPfJ4C8m+lVlSGFDbfxzPlauNflhRwBddMW+9TbWPbnMwchr5Hwxm+SRbsN8zWZywaoxvjZma6xi7VSlJDc81mGPVMljqD2w82Q8+Z9K4zPhV1pSPZfF/HDYS17vyyU1AKqX2q3QnL2DypGTuKjYT+BSRkEDuQDkPPsNbDfucVI4kHB4A6Ykosdu/cWtuwyv7R6q+mKtWXhiD7V3y76eWTazbUWurms6ceOsrSFlfklSe95RVll6KWzRsjoUDJQ6twPtkyT7Epzx2FUM68fj/RnWBf/MYnvtT++JZEiJ8l3B60pv7nN2m1emUusumaex6QDQ+1fniU0Mj2X9AHqIHUDOsyMvWzIJNK6H2zzM5CuHLWGZgRdHn4Z6aM/wBs89r9MIpGUgWJLv555f8AXk3XP0Z8mV4m4KtQzuLIjQDdP5bj4dM8/rlK6iOQcAij25GdfTNHLCPMFOeLBzfOfbXDuLyzLaqJXkQdCRWTEwaQeXCWf2J4OWZIF/CjsfckAfph5pXhI6+XGcdjeX7TqfC5TbOhUHtGtjLR6ePTqN5nVehs1lvP1Uag+rnkEGwMXI+o1DAyJe0cCsS37Mn0eZUQVp1Ue7FjmLUTMzEBgfjzj49NPOp2jb72No+2Kl0uoiSxEnHe8ssLKQDOp3ByD8jlJNYySKJJCS3Xjj646LSahq8xlQE9jZyZoNLG1SS7mHZY7zXlNTKWdkiWoYn33CsUVZatgL6XkmVA1R+YVvqRt4w85AS+w7T0JN5USqqfxNfwHOSpbcVogdj3xQ1cbOFUbvrWJlnd2AXge64yjRLqmRSqHp3POKWeWXaoQEd2Jym7YlEWa6nKrL+79AJY8cYw1rSMBhaiu5HFYyJRGp2kG+9ViooyqHzHrd2yjr5coICmMdTu5OYvbXpoL8CjHfsRWK81gwG9GY/w42FNPIW2C+OmXfSbVLogLdgOuZ8odlJFqSNqtt5vLjTyyKQZkNcccZBScVcgB9gTl4lUWdzO2KvSE0qxKDI3N8erjNfpVRRXjtWZ9/Nnge3XBLJ6PLZ9rr7ZPG03F/NOwhipPWxkwldopR8xlBBOZNsUNX0v0398bLo9TBGJZ08se92B86vNfx36ieUIn06u278PyAxQUKdg1HP/AG1miCOCaUJJqo0J6EoSPuazTqfCW0o8xEadKu46BH5HOk+Ln6rN5ydue7tVeaAOnAs5MW1jzKrk8dO2a9FqdBvKamFkvowN/ehjtRoNRGPO0fkzxnkFUUsPvf5Zr/8AHvq9J/JGMGIWL4Br2xiQu9eXp5SPcISM1afxWIp5GugCDoXj4P1A5GD+FGQ/tPhuq3jt6vUPr/fLP/Gn/tU/l/GafSbGUynyj/mauPljdLoRqQVhnhav4bN/asv/AM0li/6fxLT+av8AmUBv7HJHh+j1v7zw7UbJBz5bEiv6/rm5/wCPxk7Z/kt9Muqgj0zgaiGYe3oFfQ3miPR+H62Nf2ef98Oiy+n6cZLa3xDQfu9ZD50XT1C7+v8AfJEXhviAHkudJL/KeBm58XGT0nlaWUm8Pkufw6N4x3Ukj72ccX0Wt5g1LaOXspoD/f1yNvivhnfzofjbCv1GV87wzXj9/CdNKf40HH+/mM348Z3jO2mn/muiUrIq6uE9bG7j9czlvCtWfUH0cvuOVv8A38skx6jw71aLWpMn8gcE/wD4/wBs1Q7vEeNb4W5b/wBRFK/rX65ep2e1VTxLTR7tNKmtgPa93GZ2m8PnfZqtI+ll7sg4H0/0x/8AyfWxTXoTJEv/ANRlX9Lv7Z0RotVLBs1raWQ+5Qt/bJ5SGOcum1aoTodZHqoh/wCW9fajmWbyNwXXaSTTSfzRXR+h4+2dOPwPSQv5j6l1bts9I/O/1zW0GkkADmacDsXYj7DJ/JIuOKkczRn9n1UWrjHPlyjn7Hpi11QhA3JNpg3Qod6H6H+mehSDTxrui0KCv8oB/PJnfbGGlWCOJTyXPQZP5P6McrSppdUwMW2N+8sD7fup/wBcbPo9T/EYNYvYSJtb7jNUfinh7TCJJkZjwB0/PF+IeMxaJtr6Wa+xoBT9bx/lvUOmFPDHYF4V1Okf2Lhl/W8uIvEW/d6iPT6hB3lFHNMXjK6pFOkRHcfjiZtrfTsca2oOtTbpJxFMn4opE5+RHX6jFvL7Mcp4fDVaxqU00vtFLuAOa6fS6XdLLLrYyLIVFYD+uI1el02pby9ZF+yak9Hv0t8j3+vOYTH4l4K5ZCXgv5qfp2zXv7T0dBqfB9RqLaEwN23GlJ/TNOr1Ov0PrXSwyQDo6Wa+fOZhJ4b4ydsi/s2qPcdD/fKrD4r4TJUf76D7rX9MuT//AEdLQePw6hdjsIn6Ux4P1xet1+v0bbzpIjF/Ogv/AOMzSReHeJAbzHpdU38jggn6cZCrrfBlBlleWD2VN6/ckVmfHjvRtal8VXxGPZDrH0s3QKwFH65ll1XiPh9rrIhqYCeSeQfr/fKqvhHij2AdNN/LdBv9/DJkn8R8K9LQI+n9wSwI+ZPGWSepDVFh0OvYPoNS2m1HURsa+2M/aNfB/wBPr9GdVD/Ntv63gr6HxJQsEp0U/wDKvAJ/rlGm8T8KG3VINTpzxZ9QP17fXNf0i3/L4ZW83wzU+TN18p35H1zUvimp8PIj8RAb2ZVP9qP0zCIPDfESG0kv7JqP5G6E/D/TGed4pov3Os037VCfcbh9/wC+Szeqru6XX6bWrcMqk917j6Yanw3S6rmWJWb3OcI6DR6kq+jn/ZNQekZcHn6Gxj01uu8KFeIHzI+xRSfz4GYvDP8AWrv6tL4d4hoiW0MysgN+XtA/0zHNq9PqWEXimmk08o/8xLH5f/Od3ReLaXW8JJtf+VuDmifSwalNssaOPiLyeeX/AChjz8UWv0q+Z4fql1kA/g6kfT+2VX9i8Q41Ojl0st0ZEUhb+ObdX4NqEJk8P1Ji77AAo/IfrmCfWSKBD4zovMUcCRRR+hzpLvcQ+PS+IaUf9PqI9Xpj2fnj5c/lmWT/AJXPJtYto9QP4kB2g/Wq/LLQaUWZfB9fR7xOaP8ArjfPl1DjT+J+GPIw/jjQk/7+uEXkOs0+noRjxHTnncWD/lV/rmaGTw+Q7tK/7DqL/jG4fKz0xz+HNpT5vh+sMRP/AJcpr/f1GMZIZob8UGnLdpEtT9zWTYvajz+IadCNZAurhI/xIjzXzGZof2d38zw/XPppSeY5jwfrl9CdPBK37LPqJAATtU2PlwCD980yRyaqXzE8L3H+aSNU/Un9MnlIYzal5bI8U8PEg6edFwfuMtHp54I/N8P1bpHX+FqFK/rxm86PXOSqvDDECQvLE18hQy48JLBRLqpCQOTGAl/1/PM+a45Q/ZtSP+t00cLk0JIW5J+QsZfTSoshhbWnUR9opArdPqTm3U+D6NQrmQKiMDIZXLWPY2eM1aTVeHu5i0hisDnYtDF5fhjn6eaSOa9FptSIz2ptnzo7c2S/80kciMRxKCaLP1+gH9covjSyOPL07CPcA7yOq7ffi8TqNX4g8rfsrRGAsSrRjzHA+IvJlqtD+H6ialm1hAAFqi3Z97a8sfDNIkSrPI7KLPrk2j8qGcvX67znCvNqtOQoWtu0Me5Iu++IaZpY44QNNNGl7VdzfPxNc5fGpsdyN/DdJpnmhWIRKwBMa3z26fPCPxaGWCaSJHqIcb/TuPsPtnCLSxxhNmqgReR5ZBX+n64t5RJz+0Qyk9fNjpvv/rl/jTydqLxWdjIZYVjjCekpcnPzArE6HxJGlD6nxJr/APTMO1fyzliLgMumJP8ANp5bP25ywkY2pmmDfyzQ7x/X9MvhDydiDw7RySLLp/EGeZeQxk3H7HIn8K8QJJXUxSgm6ZAM44jLH/B08nP8BKt9uP0zbptBriu6D9sh9hv4+x2/1yWZ9rqs/hutWTzH0pY/zxSm/wA7zPM00YHmHVKB2mjEg+5zvaaDxSMXqNZEB7MN39B+uPChyRJq5JT3WJQo/S/zyeRjy4CTD0x6WU+wDI39BjNOhdjFGuqQjr5UocD6DO+YtFpvUdPEO5eZwx/OzmlJGljBhlj2f5Bi8zHAi8I1kr/4YaM/xSxKv9bzSngiQsHkmi04HUIzH87FZ0NX+0Klxw+cfYykf0zjT+LayAss8Daf2aMDj7jnEvLl6Oo6b6DS7t/7+QexFj7kYl9D4a7j0qjnnaJefsM466rUOx8nWrMH6xzgD8jx+eLkbT2BrNDJp2P8cJofY8fY5Zxv6bHR1mv00BEGneNSOplhY0fqb/LMz6zXzJtcmdB1bTSUa+Q/qMWiO426XWxahf8A0p6B+zcfY4iaJYmH7TpJdK4P44ya+gP9Dm5ImrRyruCR6oqB0TUJYH15/pnUi8R1MC7mDeWOrI25f6/qM5lyy+lJ4NWo6CbhvuefscruSGUb01Gjc9xyPsaP5nFmkr0en8aRh69pPw9J+x4/POgmrgeqkCk9A3F55JXeXmoNSB7Gm+3BP55ZZViYqskunb+VxY+v/wAZzvBdexrAi889A/iMS70jJQi7Q7b+h4/LOkmtmRFMhikvsCbHzof0zF440fqVsgHkexxQXj2xrP5tNtKjtffIrMiFZY1LOwUe5NZn1Hi2igC3LvLCwqDcTmfxX9hUxNrUdzzsVQTfS+mI1PiP7IsI0ukjQPGGBfjaLPFD++WQa5Nfq3YLpdA5BAO+RtoH0ysqa5plM+tigjLABEHLfCzmXWz6yXViKFpdm1bCD3AvkZnk0My+PNrJ5Yo4El3De/ND2Ay9Qaox4cfECheTUahd17iTVdfYZVPERHo5pdFo1ijjA9TAKLJrt1zPp4tJodU+oEss8j7h6VpefzzZHql8loYE2Em7YXmLz4teNZJ5tfP4UZVkkMjS1aDbQr/XK6jRpJDpVfURoY1p/wCNr3Enpj5INVN/iTkjqOSPyyV0YC+t7OZvO/S4UX0qa9tZHHJLIelnaAarpiVnhAOnMiaaqBBTrVdTWbl06LxYHwzz/iM6rrJkAsKcnHeV7Lkj0sUEGpoCaOYV/CwavhmpNHp4lpIx9BWeIMqORsB459NHHQa/VxN+51kii+AW4+xzr4ufk9X+1SIju8csZAumSx37gfrmZk1OrmATUuebKOpAP26fY5zIfHvEowPMWKVf8y0fuM3x+Pgf4um8om7ZTuHHw4xli7K2SR6iqaFiDxSyBgPjzjIdIY2BAUDpVV+mc6T/AIk00UR2ebK/sV25ydX/AMTaqUERbYR8OTk8dPT17mJF/eFAF5s9BnM1Xjeh0xOyYsx7Ri/zzyEurm1PMzvIficVTkWW+Ga8ZDyei1X/ABTKxI08Kov8zGznI1HiOq1RYSzu4P8ACOB9hlP2ZUAv1dzzl40HIQc8cKLOLePFNtU0YCamGSQERrIrMR1q89NL4p4eIyRqJTf8AUk/nnN8O0MbyN+2RkJVLZN39M1P4ZpVbckRI7b2OY5fLx+148L7J0so1byeXwARW7qftjWV0NMvzo4yvLpEAC10AoZRnUDqBnm5cpyux2mydl7Rd+rItgaCkg9aOQZwZCi3v98WrzyhkEe0joe+WT9TRNOqEbo94B/l4yEn00Uu1Y/UaYlaP0xun8Ol3b5Ho1zu5OPI0cCWzLIfneb6TWNZJ54doIjewAfYff44zyIkYTanUKpquG3Gsw+IawamUCONht9IB4r6ZmLGQKpLKo4A9jl9Ja3P4jBGv/T6dSwPDyC8pP4rNPGEal+K5llKRrtVrBAJFZWPazWeK54F4Z2oZyq2G5J++C7nFc8+2XnRGIJ6jkYtX2vY7HocTuI0SajbtjIU0KN81iCwdyd3A7DKyvua9oDX2xkTqwpgAR0NZMyGnyOnlgkFD79Dik9T7vxD3GXLLIpXvXfpiQp3UDXxvjMyAKlujUR2B5yGQsV4Y/PrjPMYAX6r63kefufsB04AzXYgQkc7SB7jKtwSCLHvjfO52WtdsTKQD6TfOWbb2K2VoBjQzRFMNlF6H6ZRNJNIt1sX3bjNQigiFbPMb3JpbzfjqRnMTyk+UpkN8EHHRwIgHnP6j/AnJyXlpaJofyoKGJOoVeFFj4cZ0nx9dmtIfYKiQRj7tiXmQEknc3x5yiw6if1fhT3PAGWC6aLijO49uFzcyehVXnnNRqTfcf3yfJijFzyW38icnKSap3UrewdkQUPrlFG5aJVR1+Jy/wDUObUFOIUWIHmxy2KAdmLXV925OUOwngH4G8leR3vM3nnoetgM24+Z5YHYKD+pzN4qv72FioIfj6/PLeHzyT6ZXlFN34rGeIRvLpP3YJZTYoXnn+WY6PNatQ0M/QMj7xXPzy+lbdEDZtRwAO+EofcxN7X9JsZm0jMshTpRo5v3xOPt2oDvUbvqTnTiOjRfUYyfibzgtGyzBkYsp4IGNLIq2Kv4nOV4b26eWO/58CIKZFXr+IDFSSaZmEgkTdXUOc8vO0rkdTfX4ZOyXYFXgn45n+P7PN6ka2EmldCcq+t04O1pVHwXPPRQkMAp3v8AMCsudL6rcgMews5PGGuq/iMRrahc9Lyg8QKniKNR27nMEp8hQq+o5knmJPq5Pt7ZfGfSXljbqtcdRGav2ooP15zKsKPbcgjsDeV8O0jeISyRxX5qi1BNDrzebW8Mk0+oSDU6mONmqqViPvQzrOFnUY39c/8AZQG/D19s0xxKoIiSgepJvOhrfDToESVy0yHqyjbR/PEaafRnUBZ45BG3BbzLI+wGa/j58ppOXHcKSHabNEe+VnLwsrRKGW+eM7+s8NA0wk8OWPcBZUgOGHuLvOPpvENVp9QHNEDgowAUjLx+C8u9L8k9FINS6s0UTSm+u30j65Mehl1foWD94BZCOBX3z0Ukel8a0gZWpl6Huh9j7jPPz6efw3UDczI45Vk6H65rh8EvX2zfksva76VtA1TSBH6hSWP9K/PNegSLXNs/agrD+HZRI+HOaNNrtN4rENLrFCy9j0s+4PY/DOb4h4fN4e+8C479Mgv8/Y5qfBwty+z+TlP+H+JaRtEQfJZ4j0k32D8+OMt4bqdBIwj1UIR+zliVPw68Y7w7xoOPI1w3A8byOD/3f3w8R8FJHnaElh1Md/p75ucOM/x5Rny5TseI+HamEmTStvTrSqAy/YcjFaPxchDBr1EsR4LHkj5jviPD/FJ9C3lv64geUYmx8vbOpNpNF4xEZ9O4SQdSBRH/AHD+uayceuUTb7jHqPBo5k/aPDpBIn8l8/T/AFyuk8Y1GkJh1KtKg4Ifhh8Pj9czINV4dqisZAf4OCrDOqGi8Uh/6rSTLMOjxxk/nX5HLcnvuH/FX8P0XiUZm0TqkndO31HbMaajxDwqTy2Q7P5Dyp+RxsXg2vjm3wb0IPDelf652E0usl0/lawaVvcm2v6cc/LM3lJ17hn454fw/wAWFNen1B+NE/3zHLotf4U5likJT+ZbI+ozor/w7pg1y6ihd0gqvuTm0abSxxiNtTOyrxXmkfpWT+ST0Y4y63R+I1HrodkvaVBiJ9K+glEmj1aOT02yAN9s76afQRD93ow/xKFvzOaBIY19ECxj3sAZP5M9LjlabUT6qPy9foGkHZljP9q/PM8ngc0kobSRSwC+spXj5UbztDVM7hBNBu/lRtx+2I1evi0rAameQE8gIlX98k5ct6hZPaNPpPEUjMc80DqRVvbn+l4p/AdIWLSSqpPaNdo+xvLaPxHR62Yxo8gfsrtW75VkeKTajRx+Zp9NE8fdiLZfnj/LcLns+HTaOFREs00m3oPNPH0FZddNpENpoVZvcpz9znF0H/EJ83ZqxSHo6jp8xl/FtNrdp1Gm1Mk0B527rIHw9xjw5blpb1ru+c6x7iiRKP52Ar7ZmfxGIEA62BTfQer884fhnjzQ1Brbki6B+6/3GaPEPBY9Qn7T4cykNzsB9J+X9sv8eXORb9x19TK0MJlPnyKOSI6zmR+PaJpgrxSIv87MTXzGc/wzxHW6FvKeKSWIGitG1+X9s6Os8M03ikZn0hEcx6iqBPxHY5fDjxucjb7jXrH1Swibw1YJFIvhfUfke+cvSf8AEMqTFNcpIvkgUV+mZtNNqvBp9ksqqt+qIhjfy4r886ZTw3x5dyEpMPkG/wBcvjJO50m29xTX+Htro/2nQappAedhex9D2+WY9H4zqdC50+tRpEHBDD1D++Ll/avBJj5cO1T0csWDfoPyzp6bX6PxhBHOoi1NUDxf/tJzXqdzYf8ACNR4Vo/EojP4bIqt3Tt/pmaDU63Rg6bXQ+bB02SkA18CcrrdJ4j4XKJknkkjB4cEn7jNmn8V0niUY0/iUaq/QP2+/bL3n7EmfTM/hUOqJm8M1C2OWjLWy/IjKjxBEqLX+a8icLIE2un1vn7ZOt8G1Ohb9o0Ts6LyCv4ly0Gsj8SjEXiOmct0E8aGx86x7m+4f8dJNYH09Oo1ukIppByw/wC5a/TGIjeSsnhrxz6fvEzE/Ynp8jnFk8N1vh0vn6SYNEOfMU1x8RjoNfp5HDnUJpdUeN8QJRv+4EVmLxn0sutE2mj1gZNLNJpJwPVAfT+X9RmGPWeI+Ev5eoUyRHim5B+RzsTzwTbYvEY9h/8AL1C8KT7hgePrlp0mijCyRDV6Wuo5cD3I7/TJOX1TPxyzpvDfFwW0rjTaj+Q9D9P7ZSGTxfwuQQvE08XtW4V8D2+uP1GhM8fneFTqoH8CKFI+wu/nmbT+L6nSE6fxCLzU6EMPV/rm/c67GiTQ+H+JLuhI0uoP8Fiifl/bKLJrvBgF1MnmwHj8JYffIfwvR69TN4ZMEfqYyf8AZGUj8S13hzeRr4jLGeKfqR8D3ye+j0YsPhPirXCTp5j/AAH0hvp/bIfVeI+EgJJAHg6bixYEfPtlpPC9F4jEZ9Ex07jkoykL/phoZfE9MDHN5UsPTa8gJr4dT+WNglG0PiI/6OY6LUfygAX/AL+GUOo8U8KtdSn7Rpz1LeoH6/3yNfotBKwdD+ynq3QD6Bqx+m1qaWFVSabUo90D6+nwAP65nyhlZ/J8K8T507/smoP8B/CT/v2y3neKeFeidP2iA8C/UD8L/vjYNOZp96eF7VY2XkjC/YEn9M0DS+KzAbmggUdKZmI+1DHn9GMzaDRa6MypHLoJevrUhf8Afyxnh7eI6diG1MM0I9yWNfMD9c1DwlmRRNq5LF2YlCX/AFxsfhGjjbeyvI4B5kkLdviczeezFxV/H9JGad1v/uH6Xf5YvUeJPOoWLRPKri+Iyw697rG/tfhei4V9Oh9owCfyyPEZZbhMJfaRZ23+eYVki02qCs0eih01CwzFQevwBI++QIJpXCTeIxAsa2xxl7+rE/pl0mXTQTxap/LeVfSWuvvmHTzaaOUMNUhdDagghT9c1lvZ016mHSRaiRJpNVKbsoJNq/YZqij8Nh0cU0kMMSEkrv5o/X5ZzdVNLJI0/wCxGQtySkm5fyxTa+GbYjGXTmPoNodQfejl8LU2O9p/ENLOHGmbeEFmlIHyGLXW6mSRAmhdUJFu7AUPlnHifWiTdpPEI5b/AId20/Y5qXxnxDS8avSbh7hSPz6Yvx/h5La7xDVpLKAzwRKaB8ncT9envmafXpq4oE89lKCnD2u/p1Izow/8RaKXiVGjPxFjH+X4Trxx5LMfbhv74zPcO/pwkM6wSQRaWKSBzZEchbn36k9h1xb6gCkM2q0xX+EiwPtWdXV+BaJPUup8g9tzCvzzGNHrN+zTahtQnxjJX8xX55uXizdZdzyc+bpdT/3gK33NfrlXiRKeTRzxD+eNrX87/XOongk03+NpYF/zbth+y2M0Q+Cw6dgzasxn2i4P5k/pjzkMrjx6mT8EXiDbf5ZkJH9cmQurBdRpNLJuPBRghP2I/TPQjR6PfzFLM3u5IU/oMl9TBo1O0aXT12sX9hmfP8XHFi8M3qG08WshkPTbyB9Tt/XNaeDatgDO8Te5mon7V/XNn/M4pIi8Ukk5HVIgAft1zmf8/jSYq+ndR7yeoj6HG8r6XI1p4LogxDSgt1IiT+95qOl0kUXOmaRB/wCq/H2JzjS6zXzkvotTFIo/gjGxvsczSeIxzt5fiWmcOON8ZKsPmOmPHlTY9I2shgg3q8MUQ7ohYD7ZhXx3TOxVpXJ7FjsU/YcZyY9IWbf4XrgzfyMdjf2OKnkZG2eJaLn+dRsb8uDlnxxPJ0Z/FdXAfNGiQxX+NW3j/wDLmsyzeIPrSNuveE9llFD7j+ozPFEu7d4frdj/APpyHYfv0OE7sjV4hohZ/jQbGP1HBzU4xNqZmmCbtXpUmT/1U4//AFLx98pC0QfdpNY8DfyycfmP6jCNEVg2h1pRz/BIdh+/Q5MzuhrX6IG//MQbSfqODmkdCPxnxHSKDqYhNF/OP7jjOhB45oNUNsv7sns44++ediVVO7Ra0xsf4JfR+fQ/XLyeZdazRBif44htJ+Njg5m8ONXa783gug1ib4gq30aM8f2zBJ4Jr9KGGln8xD/A3f4V0OYYtNqY4hqdFLIiH+Y7f/nOpovE9asbtqSHVO4Tr/7hx98xdnqtdVx508s1rNE0fNb4/T/cfbL6eWdfRo9buB/8mUVf0NjPRDXftCf4KMtHnduv5Vf65mgTUvOskGg8odA7KsZA/M/pjz/THNj0rap1TU+GGMk15sPoA+Y5GO/5Y8G4Q68NEOqFdy/G+ozpnw3UyyF5tUq32RNx+7XjZPDdCrmXUDeb6zPYH0PGZvMxyZ9P4YSFWItKQOEJs/GlsZurVtCkcGlCIV5LUgHwI5Ob59TDoti+S5L8KI1zPrdXrVdV0ulVgVBLyNQX4ZnytXFW8PnmjjE2oCADkRrfN9i11m6OJY4405YoKDNyc5eukaYRD/mBiAQCRYRZLd6OQfFfLiWOFWKxgLvk6n45jlzk+2pxrrz2ImZeWVeBmWMzJD5mqdVLHgEUAM5v/NdVICB6gePSv9cv5rzIBMv0Y3WY8vxrE+InS6lk3yu2y+I6/XESauAlQumW41CAyeo1lzp4z1H2JxkapGPSij41zkt5HRPnaudeWdh8BtFZEeicfjah7fiP3zQ8qJyWrMUuvYagIm0rXN9bzGT7aa108SDkbvnlJ9bBpgFFFj0Va5zkyjVyzs26YKexYbcvH4fLMNrKevQcjEv4h8njBDUkQsdQWxD6zVahDtZwt8bFo/XNmn8K2k7xJW0MKBcdcq88cGpQRwftEP8AEwtWHwojnNTjyqazeXqDM0jPVirzkzjURsTNpVlLdWQkE/Y/0z0k88LuGjjKACu1n6DjESNHJwYgficcPLjey5Y89p9TpIWc7JonKlaPrA/TN2mn0xjCvLBJz7lT+dfrm19FC68ivh1zJL4NCbK1+mdpz42uV4VX9kVYywVinWlPH3zIdWimvXS2ACAcYfCJYjugkkT5H+2bovB/FHgJ/aNNqO2xvWw+B4sH4ZtMcdj5kxBbbz7ZCwuT6Uq+5zemjnSXfMkaoSbKG7Pw741l00cihmZg3degzny+SRqcawrpQDTsST2Gal8PmkQLEoiN9WzfAyptACLz/DyCM0vMCtAflnC/NyvUjpOE+2aLwpY0HmSNJ733x4SGBSUAB+WKOrQvs3+r2xI1MhnMfl0vPJsZjOV/2rX+M9NXnOrc1t9sVLrFEZbeDXJF4uLSzySlidyHtyBmiHwyOEFncgd+Sf1y+M9nlWNtRJPEHjYKSaon/TH/ALFJOyM1gj5cnGjUQREmJfQt2NvJP/deYdT4vK25YwYx7Ac/fNzGf+t0kcGmuWVwXHHYH5e+cwa+fzt8ZqM2tKKB4zIA+qJJYfN2xzQBYQgej+n2xvGJumPqpmQkyEgjkIOo9sTybuIgfE5GyUqrMQRXJJ/TGxPGo2SAkj+WyazFuCu5VjJTcK5o9MzhyxJJIvvmkhDGAgck82e+LYbWAUkrftl42Ihtkvbkd7yxhIFH0r/NhGWj3AKGHUEjgHLDUuPxqLJ4CjjJbfoQY1VSAQTXS+mZtiV1JPz4xzzIxJS6OVAUg1wD2zXHZ7CjuHABrvWSQaAIr5jBiVYrfTvgwd1Bon43nRlJVoxuJF+15Acj3yx1AQBHUG/vll000qliBGvu3GJL9irWyi6KnteVEU5ICIZPkM0RQxxHcWMrD34QZEuqdqSN1r2UUM6ThQeQzKvnyKlH8C8nHKI4vwRqh925bEeftFAC+9f3yEWedqjU18P75vxkDpJlU2xJb48nEtOzsAgJ9rFnGNpoYR+/mtv5E5OV/a1RgiR+Wnc9Tl38WTbiRpHYb55FjHe+TkieCEVBGGYdXk/tlZZTIAUJYDuemZrs2/JybPtLMqx1LzSDed/PA6DJ2gH1G77LgB6fSAMKUDpmfNENRPC0O1ZBANc/TLcg/DDaRXHGZvLfYCenN5II75A2g+5yeaJ6jJo7ek1WgidYtJDKXfjcRyfjd51doliZG6EZWLS6XTqDDGikdxyfvlkvfVcfHHKzlOnR5ucsumIO5ishFfbMEljUeY54Ybj3zrajTOjTKQT29PzzlToBETRBU/XJwu9MtsckbKHvaWP4cuZE7g5m8MVHBWSVB/3HnNMsSrKQPUv8xOW8suN3jvaQEIFfpjFABAAN50NN4czItw8+5Ob4/B1u2Cj4AnOF59t+OORBpwS1x0PfLHSy6iMvFa0aYg2ftnc/5eBxupfbFSaKAIY42cbjZCGufpl493uJfXTyLShDRbe/3OIe2l5qviaz1sfhGhgJZkjLdy/rP543y9Fp13KqL8QoX+ma8uMrOWuH/wAMwsPEtyhgGBG6uBnqNdoo9fpikg2uvQjqp/tnPXXxrPGVUlL5N818s7Ak3ATKOOjj4e+deHPe4nLj04eh1bwSt4d4gt/wgnkMMw+K+GPo5N8VvA34SB0+Bz0Hivhy62H08SLyjDv8DmPw2WaaB9JrtPIQOCxQ0R8/fPRx5Z3HKzf+ud4V4m+kfypyTCTwT1T/AEzo+J+FprU8/TbRLVmukg9/nmST/h2czN5MkflfwljzWdTwzw6fRRlH1AkTqBt/Cfgby8uXGf5caf7Tt5jTzzaHUb42ZXU0QR1+Bz0P7XofEdCDqisQPZztIPupPXH6nwrT6ycPMtSAc7eN2aodPFo9OkcMV7SaHWvqcnPnL39rJ1leUk8Ok84jTDzo/wCGREYj9DnZ0H/MTEYtTpWmSqDEgfezznTabUG9sag+zN/a8TqdX+zqpm1KR7unoJvMXneXRJjly/8ADskkpZdsaHs0pavyzfovC5tHFs/bvT1ACfh+Vk5nPi+kaVY/2mVixq6AUY/XzDRwCb9nMoBp7kPH09stvO9U6k1MvhuhaQy6qVpWPUsQv6AYxdN4dXp04lA7kF/1zij/AIiIkX/poljvkKOa+eduVm12hvSagozDdG4NX8DkvHlPa9Z0asgiXbDpdi/ABRg+qdI97tDGOh3PVZ4zU6jVpOVneTzEPO4kkHPReF+IReKaZoJlXzQKdOzD3GXl8Vk1Jd9ND+J6ccPr0s/yIePrltTINNpzM4lnUckK1UPfjtnmfFvDX0Eu5baBz6WPb4HNXgXirxsNNPuaLorVe34fLNX45nlEnLejW8fgZ1H7MBFfNncfzzsStLNog/h0qBiLWlFN/bOL4x4KQxn0YUIeXUsBt+NntmXwvXP4dLteaMwnlksn6igect4cbN4ku9UN4x4jDqf3kjbkPKN0+oztxS6Tx3RkfhkXqoPqQ+49xka3Q6fxjTrPCw8wi1df4h7HPPLKfDNVuSKRJ4zR8x+PsAMuTlOvaeuuQ1ml1PhuoG5mBBtJFPB+OdfReIweKw/smvAEh6HpuPuPY5r0Wt03jOnKSIvmjloyAa+IvOF4pptZoJaMrmFvwMnA+w6HLvl1eqf6+/Q1/hOo0U1xgvH1WQcV8/Y51fCvGDsEOveMN0WTepv4EA5n8K8YSZP2PxCmVuA7dD8G/vmbxfwZtJc2nBeA9fdPn8Pjj/b/AB5H+v8Ax0fE/AY5S02ltD1aNRd/LkZzdB4r/wAtYxKszpfKuQK+Qrj75fwfxxtIFh1JLQdAe6f6Z1/EvC4PE4hNCyiUi1cfhf55PX+PNfXfFnm0Wl8RgOq8PWLzjyQw7+xHQHOTp/EtZ4bqCjqAAfXEVCj8siGPW+GajfuSFhwQ7gbh8r6Z2SdF47CELKupUdV6j+4y/wCvV7if3F3j0Xj2n3xsUmUf+5fmO4zgvHrPBtXYJQ9mHKuMZNA3g+qVj5+4fhdCFDfrnY0Ximk8VT9m1caq56Kx4b5H3xLePruHvuDTa/R+NQ/s+rQLL2Hx91P9M5eu8H1WgmWTTb5Fv0un4h88d4p4fq9FcmmI8gd0QKy/Mjn65PhfjxQCHXetDx5lWfqO+Jsm8fX4dW/21aLxQTRHT+KpGOKLsw5+Yu8za/8A4f2XNpHLRddoG4j5e+O8Q8Ci1CftHhxXnnYD6T8s5ug8U1XhcvkyBmjB5ift8vbE/eH/APC5vbZovHV0yiDUmWZOhd0AIHyvnNOo8J0uqhOp8OWJ2bmmJ2/Tnj65abT+H+NwGaFxHMOp6EfMf1zlwaTxTw/Un9nUmupBGxhk69zqr/VW0/i2t8Om8qeP0LwYiAtfLOlNp9F47H5mnlMc4HQ/1H9RjnaDX6Xbr4V8wdo2DkfKs5cfhcME29da6FbIqlYAfM3+WTy4+/VO/VZw3iPgc20g+WT0PKNjzH4f4vzERpNUf4D+Fjm1vFYJ4PIJbUAiiFjLlvsoH55WPTuIi+n8NKEMAPMVUJ+PN4/k+/sxzYj4l4ZKdOYjKh6xkblYfDOnBLJp4jLpg2n99NP+E/8Aae2N/ZPE5mJdtPCPmzn+gxp8JaTb5msmWlAIhAjDH34F5jlz1ZETLHqgJokki1Vfji5s+x4oj55Eul1Gt04SeBGavxMAv6E1nQ0mlj0kXlxlyCxJLsWJPzOOXoMx5Ljzz+Enw+ITxpukDABYySxv42MYIfFJmDjTiI9jNML+yj+udnUhvLUhbKsGq6xKz6l5GAgVYwL8zduv4UOcvlamMcnhmrnYeZq1jAAsLHvJPflry8Xg8UYbzJ9RL6SKZ6XkV0FZb9tSbWBF1PloByjrtYn69sxzarU6KeWWWDUSRsKX1hkr3+GM5Xo6bBofC9GAxh08ddC9X9zjdRrtNpIo3Y+mQegIt7vlWeZWfQujK+maNif8W95H0OaGbWTKo0mtSVUAAVaRh9M3/Hfs2OzpvFY9RqDCIpI/SWuQbfyzM/iGsk8xYW0qst0N25iPkO+cibUzBtviOmWQ+7ja33GLEegl/wAOaSBvZxY+4/tl/jieTpa3xS9PFHK2rhmA9W1Qu44jT6qFJ/N0uoKyMu1hqSTf1GLVfEIYz5TDURf5SJB9sQdRppDWo0nlt3aI7fyPGanCfSa0q+tgLNHpYHjYc+UgIP1HOIabTTLskOogrsG3qPoecE06E7tHrgG/lf0H79MeF8RdvLl0o1PxZQ3/AOoZekLhXUKtaTXJIv8A6ZNfk3GVmYpX7Z4eFv8AjQFP04zpafwBNWC0kT6Vh/CHDA/2zVB4LJp/xa3y17gWf1Nflmbzi5XARdMWBg1UkDf5xx9x/bNEn7dGgaXydRF0DOVI+55zvpoNEObllP8Ak9N//iBjhHp9NRj0caf52oV8++S/Ivi83Fok1Qs6SRCe8BLj9CPzzZpPB/EI78uSWMdg7hfyG7OtqPEooFBm1Kx30pCb+WYk8b0byGNpXb2dztB+2Ty5X1FyQz/lIZb1k2n3fzLEN33/ANMbF4doYl9KTSn3FgH7UM5mv8R1sC749HEqdpU9Y+/98znxsayLy9TLNA3/AKkTcfUY8eVh09FAIo78jTRQt3BoN+WZdT4zBCxVtWNw6rGn5Wc4B0utiP7Ro9QdQv8APE1n6jLDxaPUDy/EtKstcb19LjLPj/8As8nodJrtJrAAku5/aRuftmoacqpET+Xf8oGeV/5ZBqfX4bqwzdfKkO1h9cmPxPxLwuQRThiB/DIOvyOS/Hv+tPL9b/EPC/ESd0ereUDnaxo5y5dVNGfL8R0olHS3G1vowzu6P/iHS6ilm/cv8en3zpPFBqo+VSRT9RjyvHrlDN9PGiDSzkNpNV5L/wAk3H2YZaabWQAJr9OJ4+g8wX9mGdnWf8NwvbaZvLb26j7Zyn0/ifhgIALRdx+NftnScpyZzGYQ6KcgwTtp3/ll5X6MMdJJrtPGBq4l1MHZn9a/Rh0xRl0Op/xojpn/AJ4uV+q/2x0Ok10A8zQTedGf/TP6qct/tCQmhn/w5H0r9dr+pfv1GaBN4npIzu26nTe5/eIR/THQaBtazrq9GumZeDKD5f5VRy8Hha6WdXXXPtB9WxdoI+fTM3lPtZKxb/DdXw8b6OQ909SfbGJptdBHejnTVQ9CEO4fVTm/VN4e8pT9nWSSqO1SzHvfp7/XNES65tOqQaYxr0AkYJQ+ln88z5rjmQ+HHWOyz6JtKQLMgO1fsf6YyDw6TSsNuu3Q36wgNEfW1++dSHw3Us27UalRwRUacjj+ZrONj8I0asGkVpmHeZy368Zm818XK1EXhnmNGunDy3RVLLWPgnGba1jRxpptL5a7btqjA+nJzdJqdLp/NO5RtJLhBZv45Oo1Rih8xImkJXcB07jj88xeVXGRfDZ5Y/8AqJ1V9wIMS2QKPFteX/5VpkjcuzuSBueZy3Fg1zxldfqHbSqE1S6WQn1/xEfbMcU8MUMqySmQOVDtK/UXzQzPlP1cdTT6jSeZ5EDx7gpbag4AzPpvE5NVqY0j0cyxHrK4oDMJ1xRmOkhjQngPtskfPKlNVqeXdyD7mhmL8k+o14tE0+q/ay0uuhigV7CRjczC+h+mZdU+jn1b6jy5JmY8b3pR8gMcuhUD1uTgNPAh5UN8zeTz53+lyKnxTUytwqgjptF1lGSWQl5Ga/jzjzIAKACj26ZH4pBGzhb79azOfqs4gj7s4vsorLhYkPpSz7nk5i1HiUenM8bwyeavEZ4Kn4nMsfjYY1Im34pz+udf47JsjO/rsmT4KB88hZDxtVSPe8xRawTC45iQvXtjfMbqCCflnO8s9xrx/GuOUsSGrFvqoYLZ5No6dMoJV/iT7YjWQjVoqiVVCm6Zb5+d5Zy42mWNe6HVqGVwfa+Di20lHgZyn0OtjJaJFkAHGxup/LIHiGr0z04ZfgynNX45y9Vnyx0fJcE+ljfcVjDrNTGNnmSKQK5AuvmReZYvGRIQroDf3zek8b+kgg+3UZjw8K1us8moll/G7t39R4xYUtyT981tp4ZDuVqPspr8sq2kr8Lt8iMtt+kyfZO0LyWvJ3qOgvIlgaLlqr3vIAWupOZ5ST/arL+Aue1ZQuu4gsL+OaZtcjRqj6aPvwOFv5dsyuqyTF6UL2VV4H55qZn+LPf2zNNOW2Pp2j5/ErXX5Y9/ENUKtw1fhYqG2/IjnGEDyNqpbbr+mZn1AjZVZNprntkvyX0ZPYkR5pN4jWNuvp6dPjkCGOMqHlYH2BO04ySLUNqEMR9I6gE3mn/lxklWR/RXx/pmfasbzmGZY0j4PejgYtRNqN0ZJHFgXnXTSKvbcfjjX2xR25oewxn6OcnhieZvkFN14PP9se/kaUbnof8AdyftitRrDs/crtHcjk5hbY5uRaN8km8535eM9NY0SeKpdxp6f5j/AGznSeINIWYzC24CFby0v7Owo0FPPHvlUh021lCEHr05yXlL3U7+lG1m5RtKgnjkdfhXbK7kaiQC3wFZcwQIWZ0BvrkqsIUL5dCu+J4z0z2z+ciNsI5PQnqfyw8yQD0cAHow/tjJNPCxDUR2Fc41XjX0xpyPlYzXlPqCiySkcfxdfTQym1kkBRLPzo40zPyCCSevpvKMwugK+ByQUGolA3gyAe3H+6w8xSQAS1mwDi5OlAmvbEg0ff5Z0nCM2tKSeWGptrXZJHH65XeTxaE10ByiM0hAKt88uNOE9btx2F1WOp7C2U7uCCPjlS21iu6z14zTHpFkVXDEJ7f65oWPTKfRCJW/IfXOkmjCI5ZJF2Kzg8WBmhNNs4nkUKOiLycu+oVVKbwB/JF0+/8A84iSaReFUR37G2+p7Z0nD9RpZ4ofwxpDx1blszyakuSVBY/zOf6YpVMnCpbdz1P+maE0RVQ0zCMfHqf9/C811DWUs7kbyW9hj49FK4LFdijqW4r/AH8c0TgaI0umcNX4pAQMyyTtMLkdmPZQOBl7odt00JoXO/YDplH1kklqW8tD1VB1xQR1UszbFrnIUqPwL9Tycf48faItkbcLQdiTzkE0bIuz1OXU7ibNjLUB16fHOfLmDcX5uz8cjgmjWSEAFrgEBIoUe4znqo2jpVYVycuVIPHXAEV0PONCwbPPTLGlFjn55IUEHn75UrwT7exwI68g4zt1569MShQ2ASpHv3x0abj6ro+xo5bFkeo8M08aaNHVACy9bs45xT8ZwfDvFm0y+X5bSRjgACqOddJZJ1DlVS+3XLnbpe+4xeMx08cgar+OcfVIPPkAJcsx5J+Od3xGA/svmhiWQ3Z7ZwpzsfljXWszMc/thg9MhugbzobjQB/M5zpXP7W20VZ6EZugB2ixuY/Ss6cv1rjXs/CmeTRx+YAGArreapJ1iHufbOT4JPujVBur8Jv3zbOlObzlk1rlVnneQm+F+GZNQzMhWNzGe9dcYDxQN4mVTuDDKy5bzLp5GFyswPJ3ADKHWbje1SfdrP6nG+I6ev3gse4Oc4GsxjUrX+0uf4qHsvH6Z2vBNZf7lzZA4J7r7fTPOgXzmnTysrqUNFTYOJcrXvp7GP0t5R/CeUPw9sYBmTTTLq9OGX08+ixyKzSj70DVR6EexzvK5WIB2OV7Hlf7Z57Wf8RauCd4jpo42Q0dxJ/tnonXcvHB6g5wv+IPDzqol1cKfvF9Lge3v9M6/H47lc+Wz0PCPGJNdM0OoKrL1j28A+4yP+IE1KIupgml8k8Om40p984Ajl08iSebFG6mwRIDR+l567SaiLX6TcxR0kGyQDoG+udOUnG+U9Hd4vJ6PxCbS6pZkYkg+pf5h3Gernj0/iugFEGOQWjfyNnmfEdHF4fqmikjlfuhDhQR9s1eCeKpBP8As8kaxwSHsTwffk5ec8p5cTjdmVy9VBJppmilWnQ0RnovANe2qgOmnQsUWgSLDL7H45o8Z0cs+nL6dis8Yu14Lr888l58/mB/NfepsEnocs//AGcUlzqul4r4U+k1BeIr+zvyrMwFfDnrjPCNevh8nly6lHhc8hA3oPvyM62j1MPjPhzJMBu6SD+U9mGeZ1+jk0OqaGXmuh9x7jHG+U8eR/pXqPFfDYvEIvOVd0yLY2NW8duaOeYj1I0k4eOECRDwXc2D9Kzqf8P+KBGXSTsAP/Kc9v8AKfhmnx7wrz1Or0yfvP8AzEXqfiPjmeN8b48izP8AKNmg1kPi2kYOo3gfvI/6jPPeMabVaWbZJNJJC3+GxJII9vnitINVoZknRo4yOzSCyPYi7/LPUBtN4xoTVMh/EB1RvcY/+O7PS2eU2OP4H4uYiNJqm/d9EdudvwPww8b8H8ndqtKp8vq6D+D4j4Zi12iTw/UGOdZZB1BUhQw+xzp+D+MIzLpJwEWtsbE3fwbNXq+XFP8Abr7cvwrxOTw+X+eBj6kv8x8c9FrtFp/GdKs0Lr5hH7uT3+BzneN6GbSqZtJSQfxCNQpQ/MC6zD4b4vPo57kZ5Y2/GpN/UfHFnl/nxN3/ABpK6bVaTU3uWCSM9TIAR9LvPTaTW6fxOE6aVoZJa9are1viLA5ydbo9N4zpFkjYb6/dyD9DnlJYZ9DqSrho5UPFfqMn/wAn/TfHquh4p4VH4f8AvNsssZPDBgAvwPBxvhfjaxbdNqVIg6BidxHwPuM6HhXi0XiMX7PqgomIohukg/vnL8U8FaB9+kBkiY1sXllPtiZf8efs74/8bPE/DZEX9p8O2ha3FUUWPiCOozneHeM6nSTEys00bH1o5s/MZt8IfxDQkJPFWnPaRwpX4iz+WW8S0Ok1c3mQOY2v1lIyyn48d8TlJ/jyO53HSmh0fjWjDhtw/hkH4kPsc8xrNFqfC9SN1rXKSKeDnQ03keFMdQurar2sCyqp+YsnLy+Jx6pGRYn1Cn+BImfn67czx5eNyels+4ZovFdP4hF+yeIqu5uAx4Df2OYdf4JPBL/026dCeNvLL8x/XN0cet8i4ND5TbqAOyPiuvAJ/PJHhniU3M0+nj+QaX/+I5PPL0Wat4Z4hqoF8nXqCo4DFxvHwI74jxDQaKVxMhfTA8t6aU/K6H55uTwe4kSbWTsQSxMdRg9OKHbGReB+Hxtu/ZhI3vIS365jzy7Fs1zNNqNL4Yg8vVMRILCl7B+ICg/rln1L6x958PlnboGOnr82P9M7R/ZtIgY+VCgFA8AZmbxrQqaEpc+yqf65PK3tcZTp/EiwEEUUSUL3yVRrkUgGXi8J1TSq8+sRQDe2OIf/AMRs5r1+sm0zIINK+oZ74XtwOuZoNT4q+qjOpgg02nv1W43VXzyW3NJDH8G08zMZ5dRKCSQrSnaPkBjofDdLpWvT6aFGAqyln75zvEWE+qJXxV4Yhx5cak39cbptZp9FpxHGZp66s9c5nyn6vjccLxP/AIm8Tg1MunRoYtjFbSP2Pxzs/wDDzajW6CPV6nVSySFm4J44+GcXUeGRavUy6kNbSuWKHtebNLqpNJphpo90SKT+H3zXLlPpOO5260mr8Ud2XT6FQoJAeRqB+OW8RM0nlrFr49Odvrr1En4VnGaeSQ8zfViTmmOEGmEp3fAVnH+Tl9R08Y2aTWR6OJ0fUS6l927cR8OnOLXxxlmtoqjA6Xzi4tLGGCt6ieaJzSIkToqj5DJvK+zol/FZJmHkQSAd/TYbOjpJ9WNGJBAJDuO5A1GvhmNj12gE/HNGil1SaW0RZCHO5ehquKzfHl2mdN5hh12nVpoLDC9si8jMreFtCSdHqZIf8jHcv2OaBJMyLNGKDCzG/FY+F3kjDOmw+13m/KxjHC1Wjc2dZ4esv/1dMab7ZzW8K00zVo9YFf8A9OYbWGeyrEajR6fUrU0SP8SOfvnSfJYni8jIPFNApWVXaL/MN6HE+fo5/wDG0xib+aE8fY56xNCNJE/7Nvc9keU1nPh1ipI0M8Y0M56Hyxz9e+bnPfpnHIXwrUV52ikZx2sFG/P++bk0eu8oHxBtJs/+uRY+oxPi0Xi6Au+oeaD+aI19wMwweJnyxFrIl1MPbd+Jfkc1ls06dmE+BadlQiF3PcWw+5zqPPodPCrsVjj7EDj8s8s3hsOrUyeGThj3hk4YfLM8Os1nh0hiO4DoY5BwczeHl6q7j0c3/EOhSQeU7vzRO2gPrlNT4hqXUzaOCDUr/MDuYfTOQP8Al3iPT/otR/8AoOZ5dLrfDJBINyjtJGbU/wC/jicOJ5Vsj/4h1KyMs6XGeCqkqR8srJp08QO/R6xpH6+TM1N9D3xY8R0+rUL4lBbdPOjFN9crL4TJs87QyrqY+vo4YfTNZJ/SbVV1ut0JMGoQsneOZbGX2eH63mNzo5T/AAvyh+vbKReKTInkauNdREOCsn4h8jlzotHrPVoZ/Lk/9GXj7HL6/pFSviPhTbl3LH2ZTuQ5b9o0Gs/8TCdPL/6kPT6jFrN4h4U+x9yA/wADcq2M8zw/W/4qHRyn+JOUP07Y/sVOg1cBE+il89B/HAefqOuSPEo9QNviOnWQ9PMT0uP75D6HWaM+dp3Lx9pIWv75q0xk8TlMOq0XmyAWXWkcD431x/Yz/wDL0mO/w/ULIe0bHa4/vl4/FNZpb0+sj86PvHMvOPn/AOHmgY7NXGhq1WQ0fuM6cGmiGiWLVNJqWIqnAoH4EgHM3nP+rJXI8nwvXcwyHRyn+B+UP17ZMek8W8Pk/wCnDuvUGM7lOdTT6aCGbzdPpkR6ri3H2NZdx4nPIQkIRQaDyy1Y+Sj9Tmf5PpcaPD9Zqn0wk1yRxDsWO0/Y5ofWQkAUx3GhYofc8ZkTwyZ4gs+rYNdkwqE+l9cbp/CdHBIJBFvkBvfIxY39c5XGnM1Go8PncmLTJOzddiF2+4r9c1j/AJhLAggh8scipW20OK4Fn881S63RaQbWljXb/Cvb6DDUziTwwzwsQHUMp6GiRjTGeLw3UFi8+qA9JG2JKrj+Y2cUNN4XHIu5TqZCa3SEufz4zRopVTQuXkG7nqeTxnLWRUYOb9Js1mbzk9tTjrqarWnTTGGKJRVc9vtmvUSvEqeXH5hZ9vyFE3+X55wtTqRPqGlVSA1cHJbV6rUCizEeydM5/wAk+mvB1BNNcwmeOJSlR0eQeef0zC80EbRPJJLPJEd1gUCa+OIGkmdgTxX8xxy6Feskhb4AVmfPlTxikmvbczRRrEGbcT1J+eLWbVygEPI3PUZsXTwIfSgv3POXZwgPtku33VJjjaVP+pjQt79/yyf2SC+Vv4dshtUvY38sS+tPZfvk6i91sGxPwqo+mUlnCITxftnOfUuzfiNfDjKN6l5rnv3x5Hi2NqFKg2wPscU09j5/XEDgVeRY565m2/TWRdnPNnKA37YfPjJBXtzmdqgrvXaQCp7HKRaPTJqElaHlTdDkH6HGHcfwi8ssTHqQB883x58p6rNkvtz9ToJd0zaaRAknWOq/0zGkGv08iIm9dxoX+H8+M7byaeLh5lB9rxc+pnh2iGAyo3G5el/S87cfl5ZljneM+qpphrRIyaqJVodR3x5Ff3zO8XiUr/vGj08f8RU2ay0a6bR7pJNWzg9BI15z5cZe2pacpIPBIOXEr9DTD2YZkHiUEjiPTQSykmrC/wB86EWkeRQzK0XuG7fnmc5RdlZX0uikcO+mVWHdOM1RJA5KoVJHUVyMu2mjjA3OCevPGZdVqodLGwhIWViDW3r8c6cdvtm59NEumVlI5UHupxR1WmhYRpKCxNAXecyLVyTOQy+e3UbzSj6dDjhFJJMkszraG1VRSjLbx4+zus0sOqSRpCsim7LAk/niItZPscuoIuiG/wB3ndjbzSwX0sougeuWWAyMCY0JHdl5zpOUsZvth0EEmphLsa9XAPHGbl0mzjbz9TjJGSBfWeewGJbxSKPgAn3A7Zx5cuO5WpKeNIepIB+WWGniXll3H3PTObN4oWW4zyemKl8RkljCkfA175z8uM9Rp2gUBo+ke3TKS6yCH/u+Jzh/tBYkhyG9vfMmonO8vT2eCO2Jzt6idO/qvEAYP3Lm6siqH3vOTLqQ17nJHTr0zO0jkAqOosk8Yjc66gBqPNMOuZy8vZuNZlA6N07G+mRN+9Hr4r4ZVpPLrYpZu49skMAbdaJ7HjMZ9qW1Ww2Ch2Fc5Kr+5BNPzf4un1wAWht+XJ64slPwjeO57DN+2dMJXc3O74c84h5Oauz1A75Z3orShT2+GKcq207bIFWbvN8Ylpm5b3F9vHIBy4lG70C74wWJJE6AKRyeLGZX0zq3FlPev6YnjU05nUC6UsDXAyrMx68CqFG8oYkT1EUB3vnLQwStbonpP8TcDOk4z6ZtXSLf6mO33+OXjSINSLvbtQy8cI6FmlPcLwo+v/xktLHGpXeo/wAsQ/U//Oanx8qAq/V2EY9rs/bLbVQWwAB53S/0GZzqjuqMCMH+Lq33/tin9UnpLMT79TnSfHx4jS+ou2AaUjqz8AYgzNJ/iElR0A4GOh0Uso9Z2Ivdu39Blw2k03P+NIPbp9/7DNb+DNHBJMw2R8Hp7f65p/Z4NP8A+IkDMP4F/wB/rlJtVM6fiWNT/Cp5P9fviI9/JVQfiRdYs/aNLa3okCLEvueSMQZH85ZEkdpAb3/HJWJQSZGs/ll96/wfYZm85PS5anU6qfUsP2yZpCOg9vti45UXouEsqzURFsr265C2vQcZi8qJkDsSSDXtWQobjj7jJEzDiz9ry/mWfVRPxHXM20yFEkEivthddR98ZKgBHPBxRtSd2J2YunJscA5YggWD398XuXbY4/TGBh8/jjBNH3ODEbSbvEukjymvQoqjjkgYvcrrQ6i+uMXKWDvNAXWX08TsWEgAHazmpY4lO6EAe5NZYyhSAUUH364bnD9Zf2aLeGqvfHKldKIxqvTWrIB7MKy7iVAWMSV78Y1rIQ86qjLEqcGyt8n443S6rWtuWGIDnhRyBmPwx4m1iKy8E9At3nqfSoutqjOk6c/pnKTSeH7JyVYkAkUc87qxYU2o7WTnpfEZVh0IfgncCBfU55WTdKyoI+egzn5d4zfbPraGpB4/CvTvxm7RwmWMkEgjoARnM1BHnGumdrRWkSyCdYz/AJ+/yGdOfUXg6GgV9LKnmOFV/wAPwOd+apIles4A1WobTWoQkc8Cumdjw7UnVwEkAAi+uce3W9wAAUchhweMGDKxGSORz1y1hknj8xWB5BGcSWMxyFSOR2z0TqS3B4OczxGAhy1fXJRgTjvjBwPSL+eKAroOfjjY/duM51p0vCNW0Eu2VyFI9HsGz0RbawkH4Tw49vjnj1cbh/TPR+EawaiPY5DPZ3fL3zp8fL6pymzXR+GLkUBjuFo/pYZKsobyw17enPUZcgMpB6HO8ca8P4toG0GsZALjb1Ifhk+Da/8AYtVTm9PJ6ZPYfH6Z6bxLRJrtKUkUtLFytGifrXfPIPKiml0sYrj1Fi361+Werjy8+OOc/wAa9b4roR4hoigppoxujb3/APnPIJpdRISEhkfaaJCk1no/APEjqI/2eShLELQAVuX2+mJ/4l0JZRrIixjag630+OZ4W8b41eUzts8D1kk2nGnnIGoi/DbC2HxGc7x3wyNJP2xLjic+sBdxVvvnG08z6adJYztdDYI/rns9PqIfE9D5m0FHG2VPY45S8Ls9Lf8AKa8totZDoJxNB50jDg2QgI9iOc9JPFB4rolkh2O1ExFxYB7qc8z4poH0GqKHlDyjdiMf4L4idHqDFISYJD6h/KfcZrlx2eUSXeqySTamCVlNQupo7IwpB+gz0fgXih1KCGY3qEHU/wDmL/fKeNeHrrF8/T7W1C/iC/xj3+ecqDwvWxyq6tHEwNi5AWH0F5LePLicbZcrT4/4SIWOr0y/un/EB/Cf7ZzvDtdL4fqhLHyDw6fzDPT/ALYfJCzoG3LUlAhT8fVWcRIvCl1AjLK7OwCjzr6np6Qf1ycfk6zkeNl6d6aLTeMaAFWBRuVbvG3tnk9Top9NqWgeNi46BRd/EZ049b5StHodHMVP4vLhO0/NmP8ATHr/AM5nUeXp2jBHWWehXyQDM8ed4/8AFvGW60+D6jVGAw66FwqrQkkWgR7G85ur8L08upLaTUxiM87TbFT7AKDm1vCdVNKWOphjFAUsQc3Qvk/G8avgURWtRqtVP7hpKH2GZ88uxbN9smiZPCGO/UOyuLKMqxqfj6mB/LK67xXR6xkWRIpnXoE3O35AD886sfhOhjKKNKjBFpd43VyT3+ePMml0wovDCB2sLk8u9VwwJPKR9L4bIWYkV5SxkdObbd741NJ4tIPUsEQPZ5WYj6ChnVk1sCaX9q37oVBJYfPOaf8AiJZGA0ujnmsjt/a8m2mGR+ET+UFl1pVi+7dBGEoV0y48B0bENqDNqW95ZScck+qm8OMrRfs853bFftwau85Un7axA1XjEUfI9MNk/lWTf7MdmPQ6TTKPLgjRbs8cdOuQ/iWhjHOpir/Kd36Zhgl00ehOl82bVb91tVEgjnM8C6NA3kaCNitcu5c5Ni46418MmhbVwBpI13VQ5Ne2Yh4n4hPf7P4a6j3k7/pihrpzCBDtjQfwxpRH0xZZ5AX86SRRyRfPyrGcvqHTpyPqW8OAlmi02qYckMCF5/tnMkghcH9q8TmnHTagNfnmcoXVih3ADj3HzGZdTPLDDs2hu4YDvkznKu8XWn8R0Jji0phMipQAkauR71lF1UiGtPBp4D2pOfvnE1A2Dc7FwaFdCCRkw6llJjDebGO3cfLNeP7WfL+nR1Wq8Qf1DUuCOqji/tmWPWtLJ5UlLKe98ZYamORFV7F9Ax9VYt9MjNvVrsVfRsvLhx5TEnKy61CPy0rzGkJ+HTFFnjNq4JvkXzhoVZAy2GUc7r5+2V/Y5VlZ4/wnn3ycfGdVeW+4cpWTn8Le2Q0hU7XQOOxzPIwRiD1HXM663zLije3Y0vFAfMnJyix2fIBUFCK9x0y6BlND8sToINRGpE8isD0rnNgSq9s5a2lGBot+IdDjiSV4xfp6ZRga9JP3yobtLEXxmiJdhBs38M53nypYC7ska+RfxRMMuDtpPKSPSCPiecdJMyoPKCs1gMCegJ6553/mRLfhcYwa9q9KMb79MdwbPHvEZfCVinip1d6aNuh47e2P0nix1Wgj1g0sgjc1Q5Irqa+ecTxF5dfBHFKqARtuBf3zqeDOdP4XFBH5buhbcgNcEk8ffNeXG9Jlx04NTDqV3QyK4711GGo00OqjMc8ayL7EYmJoNQZNimKYrTcUwyYBq4pAkrLNGf4+jD5jvl/4ywNoNZ4eS+glM0X/AKMh5+hzDLp/D/E3ZGU6LWDqCKs/L+2ehh1UE7MkcgLKaK9CPplNZoNPrU2zxgkdGHDD5HNznl7Sx4vW+G6zw59zKdt8SxnjGxeKiVBD4hCNRH03fxLndeDX+HA+Xet03dW/GB/XMEmg8P8AEwzaN/2afvG3S/l2zt5S+2c/GGTwlNQhl8NmEydTG3DDEabXavQMYySAOGikHGTLoNfopv8AClVhzvSyCPmM6+hh1HiunB1umjeIcCUttYZbcnfcSf0wbfDvEOVP7FqD26oczy6PW+GyCQblHaWM2pzoSeAwBmEestgfw7N3H0zoed4f4ZD5VkWORLL1/wDbyfyzN5yeu1krjxa+PX1FrdKZnPAkiHr+w64yb/h2csraZtyN0EgKEffOhp9Sk+pjOm0lsCB5sen2gD/uP9s6H7PLNRlJI9na/wAun5Zm/JnpfFzPC9LqVR4tfOoQGvIcCQke/Bxeq0HhMbNu3w82GMgUfKjz+WdX/lav5olnkKPQ8tTtCj4Vl4PC9DpuU00YP8zCz9zmPPvVxhGsWGNE0ek3Bl3AwQ33rljQ/LL6dfEp5AZYvLjvnzZbYj5LQzfqtbptEimeQID0464jR+LQ63UNFArkKpJc9Mzq4TH4RIR+/wBbIb6rCBGPy5zbBodNpowsaULJO4k8/XME03i0krhBDp4gTTuRZF/XCcwyaCPT6rVPI6nczR9W65LZPdWR0V1Wm85YUljMh4CqbOYtR4wI53gg00k0qGiB0zAh0mnttLp9snaR2JI/tlzrdQ4P7wgH+UZzvy8Z67anCt8k2sl8MR7TS6hmNhzwos/0rMmnK6fULPqdc87oCNo/D+eJ8qebkoW+LcY1dA5ou6r8heY/k5WdRfGFtLplleSLSRlnO5mkO6zftlW1mon9BNr2VR/TNq6SFe275nGAKo9KgfLJ/lfdXqemaCMyRkSwgH3OC6JQfUSR7DNDSAdSBmaXXwx2DICR2GXoOXTRJ/AD8+cvagUBnJl8ZUfgiY/M1mWTxOZ+oCiugOTYO88yrdkDOfJ4iy6jYKK9syxyM6ixZyTHGWDOp3DucxeTUjW+pkPcD5ZnKvITvkY+15ayDwtjDdfFZPK1cioPp23ZySVvgZNWeBQyRGeoGTRQj4ZBsnGsjL+Lp3rtiv2zRJe6S2Bqub+2Xumiua6nLbCCLG34nE/8wkk40mld/YkUMdAmtZr1RhCH+FbBH1y+N+2fJZvLjXdLKoHuTmZvEtLHYiDSkcnYpNZWXR+GxBlndWY9Cz8r9sf69PIqaLSCRSCSUAB/1zU4RLyqofU6mNjDE0DdAz/2xX/LtTKf+s1hKdwnAxp0/is8hDyRaVK5JBJH+/nl4tFBp492u1SvJ2czEWPhm/Se2Yy+G6LavlbmUcHbuu++O/atdqtx0mjev5n4H9MfL4pp9IF2aGQtXoYAG/rlpZNVqWMTKYD1EkZBH37H4VjP0wvR6TVyqf26VVW+VVe3teUMXgWkJ3yB2vgFi1fQcZkeNkUjxKaSUuRtAY+muubAmm/Y4o0TzFSyoPa8WyX2Lya7UxyrFo4VCKh5cdKFgcZkmn12ojHnav8AZ3Zvwp6fTX3u/jldPqdV5+2RWHXkixlTAus1WzzpAw4Y8UMzotNHHpHOqjdmk2gEDkdOScXsPiFTE0B6aHN51IodOgAkk3EdhxlJdU0TD9k8tRXRksk/O8z577q4RDojANwXYD1ZzRxw/Z1X1SFz7DgZin1EszK2qatxragoL8b+OLfUruAC7WJqmFWPzzlz6uzsjuQT6dWCIAhIBrDUa+GMlFfdJRIrpnDWXzHKq5DXR287cC52CN3cKffocs+W5lMMln88nzZFYE9A3TE+lSRIhJrirqsGnY3woI4U/wCxlCQR6xu+Ibj6Zzku9rpcqqG5j4boT/Q4tZf5d7kdLxsg8uMbF56fEYpYw0e8B/SbI986zM7ZVYygD1qVYgUM0xnZSm1BHFiw2Hko0e8kR11F9Ri5FDMGUWRxY4H642cuhczRqFagaPUAZRX08zWB04/CB+mVJUMAN31Fi8S8YBuhXwOWcImtfmRKo2xAn3JPGUd7YluR8KF5ljkUAqztx7d8t5sT+n8IPYdsvhhqWkUkBfVfU3kSMwHJ4viu+BYqp8vn64K1miDuzpn4mqvvZR0A+I5xkMSvGwItu3wxwhmFb6iHu55+3XGIiDcyqz+7N6VH+/nl8eVnTJCQqWpIy7qOq84wxtx5sgQD+FOT/bCTVIBtLlh/JGNo+/8ApiG1Uh4QCMf5ev365vj8X3RpbZH1VI+9yct9v9MU+pDt6EMh93ND/f1yselfUX5Mbt7uxoZph0ESkebIZWrlIh/XOmSDFK8rkKz7gOy9B/THx7W0SrFC/n7+ZB0I9sdMNEn4kUFeAkZ3E/M9MW+ukfiEJCo4u+fv/bL3fRgGiWJb1Eip7dr/AKnLftUcYYaWC+LJI4r5f3OYZG3SGmLk9/fGrFI6hXfao7YyTun/ABWTUPKR5zMyjsOMnymk5VQo+ePWCNF9PX+bFEspojp398xfkn/qufq0cSRnk22SzEE+n65QyX+L8sgOORXHxzndvtr0kGwQQAfjlCOeOPfJAYPxyMqVfndY+YxEBX1cNyckBh8PrkbPTYNnKjeTW0/PKGg2uV3MKsUclVNcA4A9vyrIi6uADhaOKIGVi2knea+nGWdAo9Q69x0zOzcVMUKMdpoDuc3DwqN9p88A9wy/65g2g/gPPxzVo5TE1SKrIfcY5W/SzGp/DZEX0Mkg+IzHKt8FNh9iM66wQTx2pNf5TRzNL4a12srFb6Pzklre/jnKgUek8fDjIZ66KT886cXhyxuvmPp3B6kMRWP1Xh+mmjEkUuwjgkfh+2XzkvayWuIpd3CopZjwABnV8P8ABpZqfVMUXrtHUjj7DnI0WmOhnGoeRGCHijy3UZrkln1zGOYHTw9lB6/M48oxlc3wCM+dIwAC7aJPXOxKqSq0b87lI2/DMWhSWF1UnYSu6zzzmjU6uOKF2Yb2WvVnXl0lcfxORiyRhrCLXWznOBf1SEn0m+nB+uX1UiyzMVNlzwPbF6sCKJFFDcOQDfzycJ91m1kJ8ybqBZ+2d/w3S6fajOyuxs2QM4MCCSSs66xSacAowoivSc1z/GuHTpy6qHY0Svx09A7fPGeDaqOJxFtYeqh8jnHmkkIAeh8Fy+mlI1CsTXbjjOc4ty9vXToN27vijxk6eT9o06s3UcHLcDthn0VYPF85m1skdqrsAzcAE9c0OD1BAGYtUqzRlHHA5DHsffJPaVzJozE5BsfA4sMt84ufVarVMCDewVe0DKiDUN+KRgfbnF+PPdWcmzoP5R8cfo5nh1MckbqaPPI6d8wQaIlrlY18DzmwJEtBFo+5NnOd8eN3Wpr1GlVJdMpioNZZT9c0xPvW6r3HsfbOH4XrX8zyGarI2E/p9c7DML86P1K3DD4+/wDTO/HlOU2McuOLyCiHHUdfiM8x/wASeHiGX9rhFRyn1UOh/wBc6mr8XfSsFlSOMmyLLOSB8AP65gXxbUzHZp4NVIDyKiCDr2JvjO3C3jdjlZri6OPVrMk2lilLIbUqpN568ahG0y/tMRUTL6om4IPfrmQReIz6ezEscnWppS9c/D4fDJXwrWsv73xBYx3EMQX8+uXnz8ms6xzB4DulbZOBFfpUIWNfHt+eatD+y+FSORq7JFMjuoH2FnN0XhGlikWWSeeZ0NgySE84uZ/BdEzPK2mDnk3RY/H3yXnb0kmemSXxLTao7Nn7WFNqEhL7fvWPWTUfs6nSaJ0Ytt2Ntioe/Axcv/FXhUC1GXk9gif3rETf8Un9lM0Ol4qxvbJ2ufbZ+xeKTEF30sJ96MjD78Zo03hssLbptfJJ/lChF+wzyWo/4r8ScnYY4h/lW/1vK6LxTV6synUauU9DW6h9hxjLR6T/AJT4PpBu1mzd3aaXqfvjodd4PACdIIiQauKP+tZ5HxV/M0cRBslt3X4Z2f8AhGXTx6F1l2+Z5hI9PNUMtmezj270mqhiSN5NQEiYWD8B9LzFL454cGCbml5AHcc/PKeKavTTMgm0nmCOyPM4HOYz4l5DDyYIYF45SMXnLzm5GpP12PENRqdMFGk0/mszURRIUV1zmyarxeXh5NPouOjMt/bk5hm1ks8h813IbgMWoYiVXFCM8dLsdcbyn0nTv6yXTz+HppptWS5UB3iBJJHX75yxp/DEsmKaejf7yTaPsMxxaqk2y+lx0b4Y0sWmQttG08igd31rNePKzqrLN9NreLGHTrFBBDHCnQdR+eY5vF9a6ApMyg9AvH6YyeETrdlkvp3U5ifReWysPVZJJIPA464nCe6zeV+jtPqG1Z2vPbjs3JObpVUlpIlv3TOHMkYNrJ+8HQBc1abXurqk/pYdHJzN453Gpy3qok3xOssMhU+18jN2l1H7V+INDKBYI6Nlo1WRiLUS9VIPBykc0EriO1SUelfbOnG7NZsy41EDzQrgxyjo46HIfcknrPlORxIOjfPIWUlDDqFBN9crLKsJKNcyV7WRm9TF2am9f7t+0g6HESg+YHc0+2gRyp+eNjvYzxHzE7xnqPfAJuS4XsKPWjfDrgZHkRWVdZArezVY+dY7ytNqFBUBfZlFZSWaBoxIvQ/wMaoe4+GYfPaOZDpQzIwsiie9dM58+EvcXjyvqtE2idZbI3oV27h1yqN5R2JEZK53DqBnSgZzGHKbWPY9RgY1MhcLtkPUr3+mc+POzqtXh+MMmn831A+rqSp5Ga4mAjW5TJXBYdfqO2Z4/DpFlZ/NckkmlUAc/wDzmvSeGjT+ob2P+ZuPsM1zs5Q4zDbjlh2Span5jLQeH6NOYY4wfgLP55BjW6eXisXK8Glpg7EnjrmJwq3lGl6i/C4ruCcjcx7cYnT6uCR/LA9WbNvHSsl66X2TtLdQcYqiskCjzk/EDnGg2c5UxAm+AcYGPfIpbs41MKbThu5IyBHRvbmijhQA6Y0xz5NObJT1fPrifWrexH0zqH4ZDxq49ag5x5cPuNaVB4kwRotQvmowo8+qvnm7QzHzFEOr8yH+KOX8a/I985smkYG05H55nIpuQbHQ+2WfLy4dVfGV6ANo9XP+8j2TRNwXG09eKPcGsZKdXFMzoEmiP8HRh8j3zkReIuqhZ0WdQbG7qD25zaupmmkMuj1COTydPLx27HPRx+Tjy9Od42Oh50e9Y2YLIwsKTzmLxLQQzskv7OrSg/j3FT+XXNU+nh1MarqI1JP3B+ByFi8iFYwzOAeCxs9c1Lnplnjh1PA84xrVbUH97yuq0TTQBIpNr3+OQb6HwBzaOuZvENS+l0vmRwmV7oIO+JboxjwRHr9q1WonH8pbav2Gbk0emhfckMYYAAMRzQAHXOV5/jU7A7ItPF1JPFfe8Z4qmk1kyeZqpAqDlIud113+mLc91c10o9Vp3mESTIzm/Spvp1zBqPGhHM2ng00s0qGjQ4B+mY9M2j0TmTS6f94OjSMSeeuTJrZ3v17R7JxnK/LwnrtqcK6EOp1Uvh87zoulmNiLcenHBP1zlvpUloa3xKSYnjbH0+5yBHNK97WPxOaU8PJA3v8AQZn+Xl/6xfGDV6uCcoDpo5fL4UvyB/usV+2atvTFSr7ItAZsXRwpR2gkZcCNBwAMn+VndXr6c5dPPMSW3H4k49dATW5wB0rNJnrpziJdXtHJAyeM+zaamkhX4n44wmJBQofLOZJ4ig/jv5DEN4q+30RqvxPJy7IOs04HTFS6sJ+Nwvzziy6uaS7kYX2HGIosSSb+eZ80dd/F4V6bmPw6Zmk8Xmc/u1VR9zmMQO68Dj45GwgEbbr2yeS9okeSVyzsWPxyACT1BPxx6KOtV8xltwH8APxyaeOkg1djjKstnpmghCnAF/HFhN3FAH4ZC8SQHj5Rqxkeslv1+oZVlccKoJ9zlzGlWwxqS1pi1Ub8EFD7HHLIvBbcyn+UE5zmhPVeMlWkje0ZlPuMkzWvJsPicCttjR2YGqrnI8zxGYeiNIFPdzf+/tlP2+Qr6q3D+IUDhsbU15WvdGqiHHPX3zrPH6Z7XGleJhJqtcx+HAX88rJqvDo39EKyMT/Cl4Lo9LEWbUebqGQbmJ4FZqi1Wijid9LCX2UCqLR5zQt5Os1KJJo9iJ3Dgj8ji38Mn2M2u1jeWBZEX/xkSa3VzQ1CU08hblTydv8AfL+XL+yxJLNvksly9Hdz8cksXCD/AMj0caOoLkjcpILFvoc1S+K6nzlji0jLGSu6VugBrnj++c+DUhp1jMK2tgemq/LjNGrbUTxMi7Vv65Lzn2ki+mOt1PnDVvH5RDKNoo/bMJi0ejkfTsPNDEOfhV0MZpkmiUpIb56DNUeiOqotAgru4x51UNIohMWmg2UpCE8AYrRvqRuEtj25u86UeiRR65PoOMbLGsUJ8qlNdeLyWW9q576Aas28RNfxMxGM8mHTqUdiSo4UcD75z31zxOQrBmHDEfhOZdRr5JZbdEI7deM528s9JsbTrNSJFkijSAAVtIvd9f8AfXFvMZGJkI9Q428V88xpqFflhtY/Hgf64OZ3obCqr1N1eYvleqNDPSWpa7/F1sZmYs/4zXteLbzhX7u7HFdft0rKh3bkggDjk5rjwxNPAkdfQxPxrM5SVjbkqf5j3/vjFkIpmNdjzlhI7sOAb5+WXuIq0UqAUvBF8EA/TLI7mqNcfxdb+eWeZl4CcUQOP9MWWYk76F8bTytYktiolWzY5YfxNzX+mSplG3cqn24NXkMRRCjmu3fLx7ZNP1Io1171msuCyyChvKr8iTkGdFJA4I7VVYiYBPxd8oEEoOxio7C65+WXwnumnTThWo3uPucpuDN6lHzzLyoKhrGMhi9IZuvtm/GSM6N21qTkXVDHspdRZ2nuO+MjjaQ2kdj+bt9TlvLUC3l6/wAKC/zP+uMt9RNZpNOsiEsVXaO3U4yLSuEH7shT/E1AfnmgkReoKkPxflv7/YYiTVIWJAaU+78D7Z0nC2diy6aIHbuaRjwFjFD7/wCmXMywrW5Iq4pOW+/9zmYyvKpDy7V/kQdf9/HFrHZIHX2As508eMQ/zmazDHQ/nkP+x+uIdpJTbsWroSeBj4tLLKaSM0OpPbHeXpIOZpPNkHZOR/bHl+HtmjWR1qNeDxaivpeatPpTBUuo8pVrgSfTn498ltZO6kwosEYH4iefuf6ZgJeRrJLE9zzly/Z03z69W45l+B9K/bqcySaqSSlkcrHd7VFD7ZIWd1Cn92nsBV/P/XGJpUWi3qOXeM9ndZ/8TiKMgfzE/wCxjVgShvJB9vfG6io1UxlSCKo4oNuXkj6Zz5/JvpZP0y0j/BQ+GQ1uQAOT78YsgEbR7dTlGU+k3ZHQg9M5bvtdPaMxX5ko96AxRfzAAWHzrIu/xbuOOnXJ2AkEGq7YQIoJssOtG8s8I29aruMqpAu6H0yyyEEgV8su1ZUeWez7vyy4dxwDS/Hpipd4cMFJHcA5CzWOhHwx2LMaYULHvhtPVQPplCQLtTRyA4v0nn2y5Req6A39sLsc5b1GuxrKshJBVgPfjIgUCjt45vLuSUoAEX0yAdrVVjJLLxW369cmd6pkEXmMbYp/3GsldPPuULIjr8TRyBINtEcVi9xAO2x8cuL06P8AzSaOh5akVXGXHizPHQj9WYdPG0zBVYW3ueM7Wi8GVDv1EgZf5VHH3yXpZ/Q8PjMytLMQTdbRz981tp0b8Fqc0jYiER7QBk70FCq+Oc66RjfRMoJ9LH4jAGvxjaM6scUTxkmTqaB6Zw/FV1J1YSMo0IHQdPvm/wCPy7tScgJHkmjcxNGa6NnM8T8R3q8LRLV1ffNPiOok88oBShbBHfOIXOolWSYMYd21mBo3nS/5Y4qAhZPUPLBU/iHw65jlYyyEgdT0xupkU0q3wACT+mUhjbr7/C86/wCsT21aZgAAwf09AOmaFm2m6s/HEIwVeSBlhybAzlXSGFt7FjgCVN/plLA7ZNk9sD0Xg+qZh6z+L9c6LdffPL6CVo2K9D1AGeojcPEre4wVUri2iRwQwsVjuuVYkZmjjfscei1ilhuil49XY5EyGKQjt2zoayP9oj2sSK5FZjf95CAwO9eOmZ5/5TTj0zMSObyBuySRtOLQ+/5Zy+nSnoTYIYg9qz0fhmtE0Y3ADs/wbsfrnmORyov5msfptWNLMDJRVuHUe2a+Pl41L3MeoCrZJAsE8/XFvqtOn4pkH1vOVq59Lr5vKMs8caNuDohprHS8SdL4Zu3JHqJ37FrVc9fWa4yOumsj1G19NIHXcVYj3q88Trf+IPFGmkQ6krtYrSKB/rnpoXMGnEaQxRANutRV/PPJz6InVyu9m3Jocd/fJx5QssvREeq1Gp1kXnzSSksB63J/XH+MxeW0R45B6ZVdGBMHQ7ACCB1rN0sUWoVfNLyEdLIAH2zp5RLLccCjnXgkSTwnyVDPMUI2opNc8X7ZoXRRgelEU+55zTHC6CgfT7dsnkeOzHn/ANj1B/FGR8+M16HSbJKmkVUbr6S2dV41o3iTEF+Iybas6dqKDR9YYY9rd6G4ZWTRi/Tx8RnMh1DwnrS9x751IdX5ijgEdqN5y8bG+r6K8qYErI1j4jEyaZ1EgLbg4FGvwkZ0PMJHKXkb9pP8vtjudpe3Dmhcja5JI4s8i8WsckRBk27QeefzzdrY5PIIA/d7rPq5Gck2oW+V6ijznaWcpjleq2pDFqJ9jjiut3R7Xj5E2w+TwGHKkfxZhBSRbK+o9OTm/SBWj2PypAF91N5njfG5Ws2dOeniZSVo3BVia57ZsY6iSd2jCqjVRL0OnsMz+Jxxbij0JVHDjrmLQa1oWEb2y3+ed7wnKbxc5ysucm6bRyQw1uDtdmvr/fMpieVWYtuUdXJ6c0M7Cksg3bgPY8VmeTTWGEe4Bqvb3zjLZ7bsR4dBKjBWZTFV3fIOTL4egnaXzibP8IojGafRslsqGz1YmzmwQsv4gt9OMzd+m5n2yyrKYSy3IirQH8WZof2x3H7khSKJfgV9c6gjYryOPfpk7US9zi+T74nlJhc1y4tNrVlLq6xi75N8XmqPR1JbSOxskhaUX9Oe+aTqdOoNcgfH4ZWLUu9+TA1cCwv9ct37pL/Qj0kKWE0qg9yeT+ePERAClkQDisz7tZJuvanHFnkX8sg6WVmJaYmz0UVnP/H7rXbSXiQWWvi+MW+qiU+kWa4HvzgNHBGA0ilhYHqa8q2vh04ISNUrsOmPf+sT/qWn1bn9zp2AvqRQ/PJaHVObeVI1+d4qfVyypcdnmuOBmM6po2uV6+HXN5yTY3LBp0a5Znc9OvH5ZqEWkjptsfq6E8/mc4rBnSMR+dLKaJCL6fvjF0GsnADosa9SGkJr5AZOUn6S/wBO5tCigQBkNLHHGWZvQO+YYfCZLuXWSEdgorGf8p038e9z/mY5iYvaz6/T+ckayAls0jEppYISNkKr8QOcezFQN4+uTPxdHHf88N1d8gjdz2yRHx/TAPM5pctZY8jKEbeuWDDKLhV75YAZTfXGSGP0wgJ+mUkRXHrUH2rHbgR7ZDUf4slmrrmywFT6RuH54oGm5sEfQ50ivtxi3hWQesAn375zvxfi+SNP4nPEQCfMX2br983HxXTeUDbBr/DXOcs6Qg+lx9cBpDwNy3mpec6L41sfxn/0o/qxzNN4lqGABbYP8uU/YwD6m+wx0cMSdIgfiecZzvumyMcgkn/Fve+5JxqaOVgL9I+BzcBx0rJ3bepA+uPCfZtITRKPxG80Rxwx8hQD98VJq4YwbYH65jk8WjPCRM35ZckPbqmZQMW8wokMOOucN9fM7elVUfHnEyyPJy7n75LzMdeTXRrYLgH2zJJ4iWB8sc/HOeF4LHntyMYqWPhmbzoYdbK5YHj2F5nKMTuJvGGK+2VCAEbWJ4zNtoqVNdcCvp5N5YxkKCynnvllX0iufnkMZ6buOMZGWXtz+eX2LuvdXegclgu26PzygQk/AdMnayWFIGSrMp/F9Di3clrJ5yY0v/3k5N1+E38DkL6ugvJSJ2srzXJ+GUBroRkbN3R6+GNSEvuPFqt3ldCo1GqCP6RybU85PfpECE/zfTJMJLAI/PSqvCGdRIHk/AD7XeN08TvqI5gyiJW3deSL9snu4ECFmkVFcWTXPHOUgj87ULEWoG7P0xk8T6ZN6uzsTzS8Zo0RUwrKyBZDfJXnrj/X36T2waYRlyZq28jn5Zo08TIXfcoRkZVO7rY9snWBJGCG+LraOn0ysbRQxKo3MR3PXM/yz6MUMz6OlEiybh7ccZtSULpA4RUUgMSB1PyzEdQPMUCrurIzZLNptm2TU3Y5QL1y8bb2RjEY1WpMqSkbSLFC83qeaEZv4Zz9IgSVBGN6upBB4IJ7j8s6k+spJUpa42heK9/6fnl5Xj+rKqEYje+1F7Fj1zTDpYmAYyb7/l6ZwZtVICwuwenH3rJg8SeFhQqlqjzQxxv3iWvRu0OlW1Sj8BznN1GtEh4Lcc8dc5us1WpZN24L35NXmZY5ZK82RXB5sdu45zPK8uXu5DZHU/bZPVXLk9jQGIfUs977F9xyBilWSKEF9ovoAScUY3Ys4O0nr8ffMcZv2bVJE3y1yVbnabxZgXhVBFe3fGxzFL32GHBc8jHKyMtl/MJFAkZ12xljJCMC6kxg7WFZrWSIuVDuQP4qsA/PG+YGj9UYC9CAR0zLJLASXTerLx0HUfC8z/t7inEIxKhwSfY1mSYDzWIkJ+PvlpQAFcmwTWVZkAI2iwOa5rOvHhZ2lVU0eeRkovPRqN8tinfaQAGAPNnLrTW5JoDtxm/H7Q5Fp/xdRRAykhZJSikN/MD+mChqALErfTHrFSFyoVe5J+OTMUuNvU1LQ4Bviryz7HjAQsKJNAc9Bjoo1msgM/Y8+2BjCH1yqo/lT1H+2T36gUYlcFjVniyLOEcLmxEm4Dmx/XHoQo3Rxcd3lPH9BiZtUhA3StIf5Y+APr/pmuPxc77TVJdKrV5soX4J6j/bGKkca7o4VVT/ABym/wBeMzvqJVFxxrEDxZFt+f8ATEMHdtzsWPuxzvOEk7Za5dVGSd0jykcCuB9z/bEHVSn/AAwIh/k6/frkW1Hap2DrsHH1OPi0UjoXceSn8zGvzOa2T0M4CqAzLZPdzxlo4GkoKp55BIoZq8zR6drQGV/gSB9zzipNfMwISolJ5EYr8+uP8qGrokh/8XIigfwk0T9Bz+mDa2GEbdNDY934B+g/rmTdH/CrSuffj8hyclNLK34vSPj1x4yezV5Z3mUHUaj09di8/kOBmdbaztJHvmyPSRKoY2x+OROibfSSD+uZ5fJxnUXKUkAkFsxocYwbEBobcpA4Tjrf1ywPDbrI7AZz5c7eliyz9Rd5VWbf6pAEv54sqO5+uVLKtA3yeuYNOmlV/Sin0mrJ7YsWOwPyyFPdiBzxeSTQ684RFryOfninJUjnjL7iWoKWPcVmqDw59TEC7gKe9cjNevZJrLu3Akr9DlkTcwKId/QA4yTSBG8t5lYdNydcpGH07+k7gpsHofnk6vpcp0ehf1y6mRVUdFHU4t4/44+GP0ByWLaj8fJHSzkpBsHokJ+F8Zm1emZZpBYdGHyx8b7hyPy5yBL/AA8g+xyCHilBRNw+fN5d1MN/Y4Xoxs4NciuMVPpAlPEd57i+Rl0kIC0hW+/OVlkaNupPxGXjy5bi6iJZX3BY29PuMHifcd4K37jNmkkPlOwYkgCj9R/bIk11NsdFA+A/rl3CMYR1AbaSv8w7ZdIyzWgJJ6E8cZqhDTEiJWI+I4GdfTeDkhzKVsBhxwoIqjf1yeVp05Oj8Pm1IO5AiAE7ieOPlnV1fhUUGnVAoUlj62PNUO3fm8fqfE9NpCRplWRxfqrgdOg+mceXWzanU73LE92Jy51tJM9n6fQCOS0lBPb0nNxmmRNu7gezZih1TFtkW7ae5Obv2h+PRuFdRnLl5W668fEyKYtwG+jcY++u4gg9gOmZU1KuaIr3vtliycbDXtkVoDB+Lr58ZoEArmPj3AvOFLPr1h1O2AB0rZt5vnnKeGeKap5mjmQpQuxa1887ceHW1z5cscWXUSSFm5bb1JOL1EsUayJGlBirqLsDjDzIo45LDetQACevPXMyo872QSM7STjHKqpG0rX/AA++akjIoFrGWWPYoCgL71jFUdDnO8takxKIqjj8sD1yQtH2GH1zOtK9umXj5BO3DaTkhCAACBmbRcnbRUAN7g53NBIW06rfKjpd5wvKJ6850fDZ9pEfFD75rhd6V216YOLysZPTvjKJ+GWoSYxRvMkqV6hwRm8jnFSR3kHEnBVrXkHkYkuRzdZv1KcFQBxyDmE3tNDOXKZWpdAezk7j3ofTKKSRX3NZO33ORWzRzhCUPfpm6Jrf4ZxlAXm836aUyKGHDDg5043SukwDCj0zBqtKgZ5XAArk5pMxjUWcyaiYSBlPSvnm5GK5i+UzBFkFn4H+uPCKCK5Oc4CibFkHtgmpMUwEjWCet9M7TtrnwzuO1Fsv8N5oijVmqqB6ZzkZiBt5zREzMBfJw5tb6VAOPzOZ5dMCvpHP5Y8SlRTc4Bgw+GT0mONq4XRt0m0oD6QB8O+Lg1LRMHXg+3vnWn0+8Hb0PXOXq9L5S7o6IXmr65nXfhzmZXV02uSfpYYdR3x5kBokCvgM8vvk06tIdwlaRTGbv00bH3rPSaKSXUadXliMbH37/HLZ1rnc3pz/ABDTvvMqW6HnbfIzCAxYGrBPIvPRPp65Jv4XmKXQ7W/cOFUmyrLdfLJLjnY5c0xGoeOOOxvJAA7XmjTRaiZgTFIqk8np+ua00IWy8hkJ+G39M6EUYCqqLtAFVjly30vHj+sE3h0BYNIpY1XLHGQaSJaKRRqR3C85vKWKajimJi7AjtmdrWRcLGRUm0sOeTxlPNRFFcVQND2ympEzw/uUG49cy/sermJMkiJu7A2Rm5ymdpZd6aP2oMp2kL3G49b+GKfXqm710LJAX4DLxeDAsWlmcm7peBmgeG6SED92pPbdz+uX+ST1DxrjJqJNTqRGhcrxbUW+Ob4tKg4cyOeh5rNvmwopAYBV546ZVpYuoYfXM/5cuyZERwrG3ojRb7gc/fH0P4nofPMMuvSINbEihwOOTiP255eYUdjRIoX8sn8f6vk6bNCB6OT2oZUyALZFfAnMJg18rA7REvH4m+/THR+Hs/M+pY9qUVjOMTuibUKVKhl6gkfDMQjnMHmypAsfsnJOdNfD9IrElN5PdzeaHjTZsKKV9qx5T6M/Xm21OonJSnk56cn8s2eF6KdZ982mXYR1cAV8c6odYvSqgDpwMYnrPPbF5WriQE7DI5FmsuV9sNo97zGKoX445yAzHqMvtAGWUA84C+vXplgDwALHtjNvP9skUMoQRZJSwcsrE8MKPvjGN/6YiHT+W7PukYt/OxIGBLkXRF3gF44GMEZsk0LyGRgygc3hFDkqxHTGCH3OWCIP9capXqP+mWSNj+IV8cuXVe4+mVacDtjTAVI7VlaPfFyakAcuB8Myy61a4tjjTGwqnUnILIO4zjSa53/CGGKaaYi2bnM3nDp2n1USCyQPmcS/icIUkPz7AWc4xDE+uya98gRrfHPvzmfNW+XxVmHosfPMr6iaQEs3F/bKhPhQOQQo5IJ+IzNtogFmrrRxu2u+JMoAC1Q7nLom8/4godshFwOnbD0g8sAPjgSRYVbyhU2L4Pe8i2nVYHQj3yqnfdMCBgDtXgk/DKmXn8JF/DBqWBI/EV+IyaQE8nn3yyxvJFJIv4U65XTQnUTKhJAJqwOmXKJaQgWefnld5b1Kpv4DKp+NV62c1TKYtRKdpWFWIBA+OMyGswDdWS8s6bI1Y8BuRZzSVXXNaShVVQpvrjH00ZjiRmZvLFWOLs3lmWaMTR7dOJGbq22u+TGgbSyONzMHUCvrlomnGrCSQl0HBLD0j450A5sBeB7IuSX9Rz4mVFeI2sktCiOhvNMOmdBL5syAum2l5rkZaXws6iTzDHJffmgc1JoJj+J0T5c4k5fR/wBcqcTwSBIUklU9TXXnpm6FUTlIljb5cj65tXQgfikZvgKAxogiQFhHuP3OWcKbHL1GmXUgKS3HQrjdPpJIowkcbbR3Y/3zoiWML+IJXUdKzJqfFIIXVVYSG6NHpl8JnZtQNFOxBZ1Ufc4nXaf9nhDeaSbrngZX/mjPJ6WXb8DmDW6h59wJsDselZx5c+F/xis8uqUyelA3Nbr4GVj1JDMBuu/UaIPwyY9sESkyenjpdZQ6pHXoWLcLfBHzzH/IyJ0aRiyupoFvjWME8SRo0rbm2hSDyAcUXduHcGh07k4sBDIHZwNvBBFi81ls7GsaoLIQKBHAIUc/L4YmSduoBNfe/bKmaTdYHp7Eji+nT6YhyFJa2JPU448IlrUP30kY5q6sjn55mYlLKw7mfjk/0y0bOXvfVfDLqyxqwP4r6A39M6ToI8hmJEkmxfa+MfE0mmT0FXUm+nfJ8xJBSEE/A0ftlVINPusex4o475TKHCSFVEjLTUePjgZQxsK209DmVWdQSZPTfF9vtlvNmjViwXyx+H05icM9GtEsce0sEB3Cm4xSjbAyr/MKHIy8R89l2nkgcdMuYzIAGYKL6+2dJs9nsJTOVfgXY4+d4mRI3Q7Qw3cV71/85rRApAVS/Yk9xkuGUqGpBdi8SrjL5IZYtybWHNnp1yqwR0dxJLDsOnP+mbhAXjUqCb5tzS5RdsYO+aif4Y+fzIzpPK+kZxoAbBXbXdj0yyQBbCLvHc1Q++aC5oukQUf+pKf78fbM0upjsGSZpW9kHH3P9s3/ABXlMqaeu2OOi6KT/KLORuO0MkfHTfIaH9syftTtfkxxxgfxHk/n/TEybpCC8jSN7m/65vj8fHimtkuqS6knaSv4Y+n3/tiTqJNv7qJI1PO5+T+f9BmYKLq7PsOcfBp5J3pVYVwTVkZrZPQS5eVy0jlz7k3gnpb0NbdPT/fNp0+mhH/USgt3UHcfoBwPrgdWtEafTXXNsN1fQcDG8r6TCItLNNZVSBV7iLxgi00JuabzG7qg3V9emIknm1H43Zu9dvtkReZu2pErMehYdPvxl8f1Tv2zyl26aJYl/mPqb7nM7zNJJvlZn97POaRpJJGBnlJPsDdfXtjfKh09VQY9L5P3/tl8uPFO6yBZJVCpGsanue/1P9M0RaE0N7Mb7DgH+pwMgV9/eu5yP2typVOQeucr834vj+mlUSJhDtB6UMTHIzblJo/EdMog2tvHB+eQWJs3d/DOd5avpdVmLbVAPxuhkSEK/Dbh3vnKozJyH68ZQL8ftmRa/wCRQv8A25QsSevIPfLFSDxyPj2w2hgel+4xqIB445HveQQSRXHPN9MkRuCTu4/PLk0o5Bxoq0W4Bd4He/bAQhkouWPc5AO40uwAdbxo2nqq2OaOS2xVo5U05KxihwDff65Ls78owVfauMqsgbldpHxyLIYg0q+wOTbva6o8Za2IsdeO2VVlbhyeOMcse0eliSOl9cr5gV6ZQCfhlnLRWKOSiTtsexyAZlYkx2OxBx9qFJ4A68DKXuv1Dp98Tu9gFvyU64qUyRv+7a/nkwpN5wRyfpzks+2Rl9Vj34zUllAkk22iAa++JmaQc0So6kYz1FtwP3GWKyEUVJGWZBo0UbzadhEo/ECx6AAA9c6cXhHmSjeF2+g+nkMCa49u+c6FkeNdL5m179Jrg3753fCnIiXT6twJU6Dpx2rNZKz2YRo/Dotktb//AE06/isWftnL1vic+rJRaCjnYOAOc63iGkh8iSQqGIUsDXNj5Z5gMGJII4HQ9Cc1ZOPpqadHpJpY2emK3R2i81aDSLOQsm5UAvaP6nMEbzx3IGpgOApzSniercgsd1ccjOdpjpSfs+ijKxG29ic53nyrIWZ7Ldb6Y+CATws5ifdfHpPqy48ObaAEZO/LZLy41rPwtdZGpI2ev58Zrim80WVBX4Y2PRQItyLZ+JvNCMgXau1fasxc+mprOIma2RmHwOWijneSwu49DeaINO05p7oH3650o4gi7VFL8M3w42s8uUfLEjeYg0a7ZsjheIAbiT7e2Xii2J1I498btYr1AHzzXLnrnIqiccn1e2WpQL9THsMKK81fyGHmMOx+1Zz9tJ55tayCG9x8hkEk9WAytEVXOWC1A9WP0yVA2lQOB8cqKBNkXjVFrbD5dsqqkkc9vvj9O5Einao+J6fPM4IZqB4GWIegVok9B1OOM7V6SGa4lYHdXBIx4ckccZg8Pl8yNd3pJ4YHreboyBYbqM6VPsHd165XaT1GNL9guT1yDBOgvcOuc3VIQxZehzuFASQec5usgIYnsf1zPKbCdOXTbiT9svycuR7/AKZBA9qzi2r06kDLxTGOZXHI6Hjtiypa+mCI1nn6ZZcHbO2eOx0rjMZjKNtJ+wymifY4iduvTn8s6EsabLUW3vno41ixydTCken1KgbfNiKCum6weftnE/Z3i05g275HcP6eSoAP9/yz1BYNV5bygykKBz7Cs3LYy5GgSeKILLQ9u5AzoLtNGzXwxnloG9S84EKx6VmtFC4FWDfXGCYnpwT2yfKYn++SNOevX5ZEVJcm75xckaspWRdynt2xiIdxoUR7/wBsaRJXWx7ZmqxiCINuWNQT3A/vjoZGjbaW9OWIYGjz8ssiknkZZBqVgRXXIeO+QPvlY5No2kgj9McK/myDMAb5BBGStn8Js/PGzQiRb7++KSDbR3fbJhq37xvT3+GHkuy0wGUZmR/TZPveaopA6+r8WMUgQmM8ksuNsdjjtwOKZO9GsmGpR64a6yuriMyAxNTi6yd47AnLq7A8rxjDXNXw3Uuu2SWNF20a9Rxq+Ew2S8srk9aNA50QARYwKg/DLtOmZNFpY2tYU3e55P548V0qsNtdaHxyCarM5+qsSp4OUZFHKmx7ZNWeR98sAR2xiaz3Z+OSVbb1xzRbueh9sqIz3bKFCAEqS3Iy6qY7rp8caFUd+cigepwBGJ6AZbZffAUPhlw4HxwKFCMgLRBOMMnHTKBvfpjBbgd8jjtgWA7/AExZkUHhTgMuu15PJHWsSZiDRFDFS6yKLl3C46GsgVkHOZL4xEn4QW+mYpPGtQ34EVczeUXHcdmPQ0PfMc2rjRiPN3Gr4zl/tZl2+f6r/wA5H6Yh1CtY6dgO2Y81dJ/EKqvzzO+slkPXaLzMjMXI7fDHhN365PKqpUjyb2awOBfXJUhjyQBjSFA6fbKlAoHHHvmd0TsUjoNvvlDtDCvyyW2gAEk3wKyzIqOVag68EfHJglokPNWe+Kfg8LQGaGXbGklghiePlkqB5chkFAISPnj17Vk9Z7H2ySpr1fpjIWeR12ozCx0FjHaiNxNK7x7YrNHLdk1GRoTsBIIB5B98lYHMTyqygJV+/OaY/L1qrGswj8sG1Is89Memjgihki3ySLJt3dumWdzUxj0kfmSAOSEAJ3DFlSzDlt3wGP1kTx1+zIwBFUDZzXoBqRp1EqU4HRF/X45mSjLqtOw1UjKhWIVyBx0GQqrq9iLKqCIEW3ez7Z1W0k0qkOhIYc2axWn8FSCQv5nq6AnnNeN3QqPSxxaaWHzXfzasgVWZNUk8LD9mRilfzDOvJFp4APOkkYn24y8baUWAgsfzD++ay3qn/GKGRhEuyIKa5WNbrLyaWbUxbGhYqf5jWbn1KJ+EgD2xP/MogDvejV8c48Z91e8ZtN4N5Dl94W+pJ3VmwaKIH1OzflmDV+IxzRsibmXi64zOfEtQaSI7fY9Tj/HUdWZtLpVsxgsTQHWzlV8QSlahFGeOffOFqpZbbfKzEmsQ8w2oChs89cnl+HTvyeJJHMiliy7uoPbEzeJqZgY0Yg1V8dM5EjgR3XI4+RxZlYwhx71xl2/RrsajxKSVCtBBfbriJJ9VKouRgpPIvM3mEzL6h+K6Pf4ZKMFiTn0+3vxxmP8AL2aZKjN5ZcmhZ554s4l4VKtRIoX9MZLIW8o9FMdk/wDuP98zl6pSTyKPyy91CyAoClrHUn39skKTFQNX2Jy7KrKxC1Z4OLIdHLE7yUIIrpjxiJdTDEqsu4bqBHbnisTMZSSSQR0axxX/AM5pCeYqbuF63XzyQqgMd25eBWTqDJIrxqCo5bgAduMHVov8Yqy3QFdc2L+Ekx8jnk4idt44Wgw4J/388S6FCQhWJ5HUgn9MsjJ0CEA9/fJWEHaXPpWjQPXLvEzLtABNEg3kubkQhynqIFHvfce+RG6N+KgB3vpjliMn+MBYBAI64DSafb+Hm+KOLeM6ogaNHPmq1CvTXv2yvlTgruFAseetD5/U49pVSOh6VXvWa4ZY304MiO3ToL+GT4uXPle4uRjGm3ksN20ijxWMg00LSK0rlm77uQfbE6nxRSrRqm2j1JojL6SRNRFaRSO98gdM9vP/AMX5ePHyrH8nG3I0x6eLzDH1A6Ac5aTTbI9qlYz7uf6dcq87Rja88cIr8K8n8v65kfVwi9sbyH3c0PsP75znw2+29agY043vI3svAyXkdCCyxwEfxP8Ai/Pn7ZgOqnk9KuIl9kG39OTiygNk7mJ7njN8fj4cWdapdXFyWeSZvh6R9/8ATFftcrf4QjhHuBz9zz9sVHHvO1Azt7KMeNFqDWyNTfsdxH9M15SehndTISzO0jHucgILrq3WlFnNraSGMf8AU6hQefSDZ+HA6H55H7TEDt0+nMjdi/8A/wAjG8qEJp5ZNvlRXu6Hr980fsunh/8AETBq/huz9h/U4vUz6thtkchf5UIA+wzOkTuaAN+1Y8f2jYNTEDs02m8w9fWP/wCUZnn1OokOyRzX8o6fYYzyJRGqyOQv8o/rlfJRPUtn5HJ58ePo7JEUtgqhPtxjGEhNTMQAfwjoPoMtHIQOvT2PbKyysaZCL7isxfk5ejFi6xm0H3w/aU+APwHTEhSW/eA9OlYxVjuytHqKznv6pnnyMvp69DkvE0wUCzJf8PfKHb0I59xkRy+W4YGiMi04+FzMpWR1j+HUjMKLPHYdGNEqaHfOjNM8l7mIB4oDJXVtGTtC7SbZff55fLrC4yC3ahfwA6jI8mYgqUZGP8y8ZpaRGl82OLaw6AdB8RlXlctv6dRYPXjM/wDEJbTSgE7WK3yQeBiyhikbc4r265rXUugFTPRI4B9/9nITUtY4DEAmioN1l2nRAIccNXwxQf8AeUPUenx4zfGYnlBMEfS/SNt38sZLLDOFBjABFrtNHM+Ug5/JU8VWVV1Y7SeT2ObYliDq4i3grYBPHGXjOkZ7Om6i1Ibp75fKGOeAYqrlfYdcarpIGDjgC7Oa3WFz6YmUFbHN3imgQqpUkX75NlVniRVQrHfP1y9bhySD1BGUOkbf+5fn49MloZAPWxH5/XNZ9oAGNclfl/bJcbxtNWO565nHnqaFMPgcssjkEkGx2/31y5RZAyqQw4PFA47TxB5owByWAxTPZ6Y/w8H9sho8B9x+nOXulWA87VP/AAliSCMfLp4zTSttYLRAPJzHGXB3Dp75EhdiTVnvmbLvTXTSDp06L9TlmMDrw5FfHMRRpOvOVYMoJIv2sY8TW9vJ3KHK31BBojN2n1cWoH7Pq1uvwTD/AHwc4oaQ9VUcd8v6gQTtocnnLNibr0PiME0enaSGQNGiKAFJJJPB6ZxW0wMhRyYpf5WjIzTovERpt6MoaJzZX2zsxiOQyzqu53ZfUPast7nS/wBONpPDdUupp1AFWdwsHO7Hp0FehRQ6gAZZ2YSbOpHHGWLBKLMF+ecstrUmKuVA9qxUgeVf3Vk/DLPNF1Ubm9z0+2IkkmNHdY+HGXw/WtaY9M+ypXH0HOZ9dNptMPXd9ueuc7WeL6nTLShrP8w4GctJm1DNI8qtIx/j7/DO3D4pmscuWOzD4hKWLw7Cp7b6P36Zvi8ZK15yMl9Nw/rnM00AMADoqkD+HIaKaM1FIFAHI986SRzcm2PsBjAL78HJA20WGT1+GeVoDd0DH74FLPUfPIBJvrgBd7eDhUMtj4ZRwNtDGEbRybyh3Nxs+tZYFCrx6gkXVe2JJCt/m9gMvG7M3cjKQzy6y6tIl+WzID1piMg2eTkhroWK+GTVP0Un7PMQ7elh3PfO6jBgHY0ehzzgFdPzzt6VxJH1uxx3GdeN2FbvSeRzkX2xUbWv4sua2n1Ufe8IhgQbzPqI/MWt3J6fPByffEyF/cfTEGKeMox4r3+eKPHGbJdsq2Dz3+BzA/DerOPOZW+NFfPCu+Qb/hUAZUO11WZVce47Z09LOZFrgMODeci2vjHQO0T7hYB65vhcuM+3SZAjbiLv9cuQ3A218jxkhhIgtuPgMupPQ0R8c7ysYQyFrs8/HKAV8M2EgjgfllHRSNzD7ZUJRtxo8kdL4GOuh1v5cZTy93T7ZfdtO0jt1wKEBjYBvv3ybQd+fY4y93TjKSRE+q+nxwFh1J7k/bL+jaOPVlDQog2cF5a7++AwAV2HzOMRlHBPyyI0sXYPwByXQfX54FyOeoyCh7cH3yqkDgm/bGA/A/TIrM3HXjJQ0QVHONcbv4bxLMbrbRy6jZG+4V0OMA+Rzmh2B9I+uaIpmr2ORT3TuuQEBHJyVZj1HGVKkmwMCygJ+E/TLqQ3fF1xh0b4ZA7Yh7ZUgL24wBGSSDgCuBkGQ30oZUn7ZG5a5NYDBzyTYwajig6XV2ckyOKoADAvXPTA8e1YvzH6MOvtipXC2WlCj54Ggn/YyljOe/isERoN5hHtmabxd25jUL88zeUhjs2tG+MTLNDEpZpQAM4TayVwd7MSfY4ohjZJ56GzeZ81dd/E9KBa7mr4Zml8UeQ1H+7Hx65zTW4BjQxqRFlaRBYXqbzNtovNqpWYh3ZuffjFqxF11I5OQEs2WrnHTxeVqGhRtzA1065NCD86vucADXS/jmuRBHo2kdVEm8AUe2V0cc76iJhExUOCSRXfE7GUI27kV/TNLqwjV2X0GwD75eeF0llklSk3EjnrzkK0GqWOFZDGUJNAXfTH3ixbTxo7GqFKW6X0yym72/fHwwQQEld7WpWyffE6qDZCBpoyOegPOOUn0vcV1LKs22NSx2g8WT0zRphKdDqFMbBnoKDxf3xPhkesRHDqQGPC1ZH1zf8As2rdfwkfM0Mo5jAQUJhb+wN1k6fydY7zSTmyxtAOn1ze/gjz150oHvtx8XhGl00dFyF+2Tjxs21kgxwGJE2FlQkizXJzlyrrP2nbEhoNwSfTno44dKFAVQa/mxU2tTTq3lxpuHFdMX3tX/jOP2sqFVJCK6gUMu2hnnjKuFAI5JbAeIMS1yxha9NmzfyzEuuCMV3sB7jLMXtoi8OjgZPIYN5jUzKOldc3rptOhpmZz8T/AGzjjxEKFCgnbi/+YySHhVWsbPZjvh4IgSka2PYc5D6zYFsqCfjnCknnsHfxQ/TEk+YSb4H3zN+aHi7cnicQI3SC+4HOIk8Vjs7Nxrm84ysN9Ed8gSGvvmvK0bJde8imMIOtgnEftM5phIfpmYAmRSLq+mSznfs21k004lmO4kk+xxZcKxQnnv8ALKM5BNH2ykslFr5I4+uMtTTy21gt8d8pTqwcEj1WRlIm3ncOx5BwDDeSWvmqOXxF5SzutiuOecghjwDRFdcmQncFHPAJPzyhYEhFJPA/pjGVydxcN/C/XsRloFXnePSx7fLj/fxyjEDco6Kay+meMSD1WBfT3yqsQotlbqePnlia3CqbnjE2gBLDkMCB7URf6/li21IaZjYsm+MmUbQYyh3NbeWAPniVQ7uqilNEfK8Qj+Y0nFKqAij8R/fCKUFnrklaW/eqyyWB0bFkUlujc13wM4cyMLAHQfDpiCrwqSopSK4xX7zYfSb+Ax4prRLI3lBU4v8AETiw7RqF3bbPzGVRX8tlcmj7dcnyF2g77N5Op0mtCpKQokcGl28/O/7YMI6UO1le+SIJpBaqzD3PA++H7GODLKg9wo3H+2ZnHlyNMRIx/FRPF5pTRqygl91cCjiY1j3eiJ5WHv0+wyzzvCKeWOFf5RV/YZ04/Fy+1lGo026MpGVjIYct7YvyoEq2LH4YhtXpweBLKfidoyh10xFRBYh/lHP3POdJ8E+0tbqKqWjhWNTzuc8H75k1cyblDziTnnaCQP8AfwxJXzDukleRv99zlXRAf5fhdnOnHx4Xpm9ssiGWcySszFmssOePrjoEcRmPzSEJvaL/AEx6aeQ1UTC+Lfj8s1x+HS0C77UqyR6R9z/bOnP/AMjlymMzjJemExqo5FfFj/TJSOxaoz/EcD75tI0UB5YORxSDd+Z4+2QurYgLpNMAF4DN6iP6DOX+VbLTRalx6EUcdQLr5n+2M8jSwrc0qM/sp3kf0zLqdRM7FZZi1dg1j8uMWsbt0GPCT3Tpv/bQxCafTmRh0L+qvoOmZtVqdQwAll4P8KsKH0GWELNGEM5qvwjplG0pQekbiOuPPhDsmKMykgHjNqKVjEZPp9sUJSE2AbPgBWCuW4NWL4OY5/Jb6WQzeAKAqshpzQG7r2ykg9N9T2zP13cVz75j2NEkllDu5vFeY24BVJJ6ntkIJJHRIhZPOQJdpqT0kdr++PXoHlv5tmgt8n3GMH7paXgdyMS00gJJjYR3w2MUq183XWjmbv2LF94q775UKpY2Se/B6ZUASc7iR8O+MZI9gZ2IPsD+WZtzoQzLtBJoXVgZUxybgylSt82cYdUQpQIqxLyLFHKuVdE1CD0k7XUHpl2lMsKoKL6vcm8oVINkVfOSPwiiWB+GW3+iga4q/bCFgdOT7H4Y0/hBJrniuhyigbQTd9DXTJKADjkEdDgLrbQPQirPcdfyyT6fUOTd8fHr98twWAYc9bwbdwLvgG80J07ESKTZFbbrqOxyyNsbaym4ib+RxLUGPPqHT55ZZLYbuSO+ZvEOiatu4VRIv3B6H88iP0OoJ4QlWHwOV8wGwRVdQcsBuXaPUT2PcZjBcHaqEn8Dc/LIkSlfm2Q7lr/fxwDbh354oDr8MtXK/wAyivmMnpVYqEQk719by1M1EpvNdb/vko4VSBTAmxY+HOX4Xb+EL8OBmrVnTM0Sk3W3FtARypP14za6AsPSO3IqsYNG7El3Whz6TnTZJqufFEpYq7eqrFED9c0aWLydQfV6SjUfjRzVJpNMPLMjW5NEHnn4Y/UQwJDYDbv4QDyTnPz72L465hTy/ZvleBZDX9sYqMn8XqrkHtlXhIbkAn4c1l3aBSkRsc/TLPMGqgvPbG6fSPJ1Oxe5OImg2SFQ+5e1ijj7BHHA8vrLIvcoL/LFPCFZmjbd8Ko4wDywTW765kUSSylt+1QeDmpLUqUpiTdn2Izo+Ga0aRiYwZD3QHrmNGptoJBHc5oMciRq7xEo3AYjg/XFvfSY68XjWjkIEoeN+/HT65vU6bWR74yr1wSOueYbTO909Ejo/I++aNGmyvP2rVU0ZIOXyV3H0RADI5+RGK8h1VmIJX3HNYiPxh/2nyfRIOxU81nSTUQv6CGUnnn++XJTb9udLp4Jl2zOKboc5Oq8Lk0oASHzYiSbB5z1J00bqdyg379sR+yOhCxTMoPY8gZqbC5XFhNxHY5BFDYRzmmNnbda/DnNU6SFTFqIVkjuyV/XM/7LGQy6ado/YPzR+uanOfaeLjll7WT34xbNz0rJrgbuTkFwRWccVKMPp8ctuCiuuL464cnpjBJeugA+mRuY2LoZcKR+LJoXxjoUQCsk2OnGSQOg65AUfEnJqkxznftkxykCgKAPYZR1Rhym6ugxaO4Y2gVfhl6qRpv4Zt8PkKqxBshhxfbOZ6jW0E4+CTypEKqyk/iN8n4D2zXDqq9BwTYsg41QB25xENlQO49/bNH4VHTNsqkZnmTjj75oJvKsoOQcxlKyf5W4N4nUxleg5/rnR1CqV+PyzK67o+QSRwf6ZOU2LGIixVc5SqPXGNYbnKs1dr+OcG0AKOb5y9j54sEH4YUTwMGtujnKnZedCz1o5xIY5hMGVSTf0zrhnrkkDO/HcZaNwNe2RuDE/wBMQrhGoGwcap43C675tlYDiq4wKKRdAkZKqGrnBxXHAyCoax7VldoJ/FgV9XJ4ydqLdWTllQtowLOVLD4DHV/lv55RoyvPbAqkqqRWPHJsc4nZbdL+mOSOhVc41UnjLqcssQy4Qe+QRfwP0xMqb+g9WaKGTtGBzwpvpVYMWXpYPwzcY1JvplCkac8Y0VhkV6Dmj7++aBtrj8sQ8iKtjp8sQ2pZBQUg3gbWW+RiwPc188Qs7lb3ZEkqAW8gB9sKeSi/PDc3FHjMEviGlQVu3H4c4mfxV4i0aQ0w/m65nykMdRg93u+mJkeNBukYA5yG1Wo1CyXIE2KWodxmXdJJzy3x65PMyO2/iWnRTXNe2ZJPGXNLBCOeLJzDqWRI4jVM6myT3ust4fG51kbbCV55q+2TaB9bqpLV5SB8P75NypCHdrSQlTfTF+SI1DThgT0HQVjk8nVRLBHMFKMT6gTmZdoXFp/M27SAGcJu60TlptOyahogS+2gTXwzVFptNpWDmViw56AYTukqvJEWZj0G7+mOVmdLlZ0jCwztInKqCpPzxQhleioZgeeAcNIdWupLMdkfcHknNc+s8s9z05PTJeUnV9mI1kDPqy7D0hRuJNdsSNRAqSQk+UJKFkX0ONXVEn1BeOzGicrBptJJNvkreOeTYBzNvemfh0ehhoEtI/5Y6WGFpGkKqJH43XyMbIsMKBmZ5C3QA0MBNpVKkaWz7sb4zUu+1yfTlRwaz9qDIdiDuTedXZqXX0RufyxsfiUMZqlB7AL1yz+KA2Ayjji8dfqTSJNLJ5RWYIobszc5aLwzTaZSdyqTXIHPPzzJPq4nk3liSCD1yW8SjAAVGcg8knviYrfFDpRKY3LOVAvca6/DHsIIRaRqADRNdM4kmvdpN1qjHuo5xM+rllj9cjNZ6XmtkR6OXUBF6hfmRik18Ij9Ug3ffPOlmBAu2J6m8lHKN1vtWZvO5sXp1z4saqz8DWZ9R4lIxVQg4/ibrnOeQlwq82bxrABRdbjwLznfkzNXF11s7szByAfSR2GUY+YrsXu+ecW/7tKBpi3T3wQOF3hPSbok9f8AfGZ5Xe0VHpIPXnplmBINAdeTi5ZWA2BPVkCQxseSKIB9qzU432h6hPLV1FO3bGRFFVty+q/qczJNbgMCaFn/AH9clZwoZi9Vy3GcufDl6a2HTE3dngH09coSNlp17XmWSZlj9QIB73ycdFIo06SP6RXfoT3y/wAdnHtNSVYIFI9R6nFjk1fTj5ZDalXQlDdk8VlBw4rkWARnf45c7Zq4k2j8XN5BkPDAc9vtxlAdzV/DdXhGPMkWhwO113zfjJ2IJ3AmqquuVYE0OpLf1GNchgxHz/oMogpgFB/H0PwzcqLQCmK3yFuz3yws1XJa+ftloowkcpfkAdR88jShSQobcACSO/bM2/ajdZagRVf2xe/9+qKOTVH4/wCwc0iAtEF6GxZvnveXWFUUh2F9b+uYvPjExmD+ptwDLyPzBv8ALIgYNqABQ56V3vKiFlflhz7ZKiKKVSl7lN3l8omnmAxxtvFek9ficyRjdKGVLb3AzaVk1BpIma+rVll0zpw7xxqOavcfyyy36ha58gK16SOOcrAw81PVXI5zpmPTn8fmS/8A6QcciGP1x6aOIV+NhX5nOsls7TtZ4Q6DylL31Pb74ltOT/iSJGPYHd+mEmpiH+Lqtx9kBb8+mZ310I/wtOWPvI1/kMk+D7q26eIoFYel5W+JofYY0K8PIji0492oH8+cwfteqlsLIsS+yjb+mUENm3Z3/L8znTw48fadNkmqgBPmTPKfZBx9zmdteP8AydOgPu3qP9vyxJjRWNkD2AN5ZUNDbGSCaBfgZfLjPRqWmn1C1LqCFH8I/sMr5KBbpj8WND7ZqTS6iVQU4UiyQKCn2s40w6OLmSRS3svrN/pk8+V9JjAkQYgIGc/5ReNWGVh6I1B9vxHNX7bBHa6fTbyxv1m+fkMzy67Um1LGMd1UbcePK+1OGiC0dS+we0jV+Q5w8/Sac/uwzt/kGwffrnPL+5s46AagqfJjoX+Miq+pzU4SJsaTq9T5ZaGJYU67gOv1OdbXaWKdV81PV0DX1/1zijRSyW8spYjmlBY/fOwurSWAssgIreVI7cH75ep6eb5+XLrHBjhLck0B7849tO0teZqPT2HX8sQJWJJUekcgVl/NuQKgPXjdnK8+W9PVIumngU/hLsB/EePsMotBxbHnj5/DGBQnqDEX2xTjcN2/oemc7yt9tZi9ej08k3wcWszCQ7jz0Pwy8Rpttiz1xZVS1kffJs9U+jJWZ1s9+LBrMxlkjIsA31OPY3QUivY8ZSjurk/LMypaoCWfd0HWz3xsaoz7txJ+2DqXX2bti6I5Ht0vG6Nsk3lhAiqF91Iv65mZI0WhGpAPcc4qNHPqJ2n2u8a5BHsxFdecblFyUH8XA7YtVDtuRdo+PQ/TLRhd3qA4HWheX2luFs/PJ0qBD1Iqx9st5VHmiferxkSTC1mhZa5Unm/llW/Cdlhq9sl1SqcEgHBKiY0L3dV98SrsZtjAhwbrrmpJVLUTtF9fbLy1NUWMEFo2/wDZ0IyT6JSpNcV0waETWySLKRypXhvrgRIjgM18E7WAb88uVFR2XbZbjjIYEcjkd+PzyGkjQqZVZCe6/wBsbG8RJHnxke5GTsxUFSxUNQJ6/pgm0EbmHI3X7Y9F0wko6lAbFcA3l30yApTMpPQuAAR/sY0yscke5Q6dL2kV0xe1t23p8TnTuBTtaU13GwWfriTpUkkYpMzc8enp8OuWclxlOxaCn1DvWMulFgg45dPt9Pm33HpH98n9nI4EluOlAcDM2njSQxahfIx8Ue6B3O61IA+fP9sXPthApqbpXc4+Bn/ZKYimkrjrQHT88f2mUlhVtwQR9Mna1M0dmjyB1F5eRVWm56VwMQmsUkbV2G6snMzauLCYKwUsfhmuCYiMtGpcdCLzJLMC3qVQR27EYqFFEwaJeDzxfwOXbh6rZKC0qSDaKHPwxnm1KpDCqonKxurqY39As7QOAObrKCN2kXYbQdbHTMe7q39SdLMj7r3NW4EHqc0pAEhAbggWf82aggVVF2VH3ypeL8G71dge4yzla6SOQ+sncmjtXsB0GPi8mVXeaRzJXAA7/PIlh/Z56C+ZC/5ZbUtAyHykAB4rbVfHNs96wzs23YLDHjgZeOP0hB+LpyaxKAyavaLCpzeXefaxtbv4ZvLmMugml07QOzjzHUcsr8KcyzvJIibpbReAAcWdUzR1tIHSuMztJI8ha/xe/vknC6tbI9X5KgKN7fHNMOsjevNQDsR3zlbpEPY31GWD0x9/j0zXimuhMY99o5NdNw5GQmsmQj94WA7NnP8ANLEkkZaOSmN848bF13dP4ntoFXW+6mx88ePFjG1OEkB6FWo5w49V5RJFBviM0w6nTzveoXknr0Ix5WGSu1D4lp9SSGuMj+fj880SRRSoOFIHer/POIsEDGhqeB/OMWZH0zgJKaHdGsYnPfcPGxzhZYgr/plePmPhjNwHFCsjdzwD8szrKoX1Djr79cbuA4r7Yl2YttosfgMAXSQApx8ce1NL03SslX3EUvGQ4DfxhBl12no111rCg0L7nFuw4Hb2xnpBr34ypVlulAGQUHPwHvWSEHcdMt06/TKSudvt8Tj2IaRV784bww21XubzOI7YmRt3tYzQF4q6vNekdbw2ZXjCg8pwbPUHvmwMEYjOFo3aLUpYIBPNe2d8r5sRPdeLzrLs0qVcg2MjzPc5WKuhvLst0QAMgqZB1xBFSHi1bgnNG1e/GXSNeuEcuXSTO1ohY326ZaPw6QgbyB8BnWWj6Qfkciq/EcnhF2uePDkrmz9cF06p2UfAZvoE8cjFypRB4y+KaUoRV/0yrp6bH549YyeeuW8u+2BkEa/xMT8BjowOnA+GW8sgisYIzV3jVSEPtljHY565Km16/fC/jlQraDzty2y6offLeZfTn5DJB/y188AERHUDLBQQd2G9sruAHOAKE/ly29B0AzPLKqgkuo+ZzLLrYomAdtrdcmjotMO2LM69KJzmx+IxSTLGpJLGrrM7+LKGNRkfC8bFdkzCuhvJ86x0vOVotadS0oZQNq2LzIdTIQd81D4VkvOT2Y7bzWxsUuKfVadT6nUEfHOMJ/OheJZdx3CgWq8smkIHrZB34s41XT1HiEUaheXJANL8cTHr1lkWPymAbuRmeaNatTZVQOmct9VN5yiE7mBugLzHlbyyHUbpPEZH4X0D2yU3TaM7iWPmDmr7YzSgLGpeOON65oD9ceH3sKZmPsuOXOfRjBtiSwOW7fPHvpmn1Bk81VRgDXfplpUeNy+xmA5IPQf3zDJqvKsM9ueynp888s5/JeodNsOnhQSep2LIVuvfM+rJ04UR7gnbucUpcKoSbYSeS951fC1EzU0TOnNMWq64us7SXl7Tph8OfUAFpgFQCl3D1dbzoJM8h9G9jf8ACM6qQRKfTDGD24xwR65ah8BnW8LftdcWXw6bUx0VKf5icwvoY9BvYSjzP5ifyGeg1DabymWSYG+wbnPO6ySGUmlZr6AdPnnH5Ln+MP7RI0e4EO5sdT3x+nOkEqbgNp67mzlaqXzGCBtrWBz3y6adkRleRb4Kgc/765yzJLab27+s1Bh0apAsZLcWOpGczYXe52Kt2NZmeViyEvze2rs9+uBa2uiT0vjL5XdGmRkj20d7C7Y4gapmX0DYOlVx87xDS7wQDZ61lAzEdCearOsls7TcahM7cOzMOwJ4yPNkslmpqqr7ZmDEkjuOvGTQDbjZIFc48OzTvMJJLc+2X80Oo5ogcYlSBzYr2y6ADp3GayezVl3ekEfG8CwCE9BfOUaSgNvX2yPUavn2HvkxVzRNht1cc48ep95FgV9eMUdjqVTtyclCNwCjk9cb0q9igOCRz16d8mgWIZjfXKxEK9vwPc5EjDzRYYfEcZzvObghHCtwaNnjLzgEg76YG7OZ5GLk8UBlGlJ/EeBl/jtssTyaoiJG8th6qFn7Ucdq5VRRFGy+hemY4jYWmG4r8sUGYszONxvvkvw7y38NMDl32j1Hv+uDS7kbaeWI5rjKqxE0iqoNJ9+LyI5+qqo9RHFZ6PFNM04uRxXRSb+HXFurfzbTwWx2nWtQeOWU/oczysUk468gX1GM2iwTzgpdqJF33HP+mMkTi3YMo4AHTEWaXc1kL0+uMaXaoAoqCfqLyZUVsXJtbYtUOOv+6yuhclfVdmx16nHRBJQWeipN1miGJBQFLwefY1mf5JLgzQpYkJ/Ft4+4ByfLZmVa20b+OaIojGrWd5PAJyv7ppGLXvA4o5m/JbcFJIQ3p/BQ6jv14xkUApncsTd10y0ejnZ0kCuVsn1cCs0HTUu55wPgvNZePlmErNqgkkW1doxEUZgUu5okVebFi0yklt8h9iaH5f3x8e8L+506qP5iv9TnScOWZU3WHTiZ2IRWkUHrXH3xj6WQtuklSP67j+WMlmQH99ql47LbH+2Z312nX8EUkh93ND7D++bnwTdQ0wadKO+SQ1yLCjGpEQA0OmVB/OV/qcyfteqZf3SJCvuFA/M84h1aWzNOXbtyWzpOEidOhLNGP8bVqfgluf7ZnfW6dT6IXkPu7UPsP75lWEk1tJPyyfQPdq/lHTNf4w04a3VPflbIR/kAX8+uKK+YxMkrSN8Of1x0cEslFFRQRYLGzXy65q/5cxhsk7+u8+hfzyef5BzhCvJuh8TzggS9oBZvYZvEWihZXeUM6jkRjdZ+vGRJroAwaPTKWHRpDZ+wyf5VcIhgmkICIF6dBZOPbQbWP7TMFWuN7UftiZdfqJBXmFR7L6R+WIRl3bpAzDvRrHh+nTYG0UJsb5WBsbRtH365DeIOtiGKOIHmwLP3OIR5HNafTD57Sx+56Yz9jnma5pAD89xzfjJ7TSJdRLMblkZvmbyqSKH/AACTsAb6/TN6aGCNgH3Mx/n4H2GMR1VtqoqjvtG3M/ycZ0ZayKmskG0AQIe34P8AXBdLDdSTbm7heB9zm6WSMJKqcGuCBz985SxEncTwO2Zvy76Xx/W4LBC/pRRX8Q5P3OMnnUxt5dlx7i8wbum68tTbWdLYjgjOXly+6uN8GtDsokQCh164nUtCzvJCCJCmwm+DyP6DEsP3Vkd7GXh0s86hkT0+5HwxLWrCC4LBW9DdK6VinkUvwx+nXNcuhhifdqZyWvlUF/ni3TTSACGMxlT1Jvj446gojWejfM42WLyJAjgWRwQeuKG+K7II6CuOMlnVwBJVnpec7U0yXyTCPL3775PwxG1lFG6/LJBAJHQe2BJAPN/TCJIWul5PPHbIi27bbg/PjHeYhPKix0OY5XCKDkc9cq1bf7YwbS3HHwvIIBXpXbJKpd7l4B54F4CNSBbc9eMYitwSt8fDIAC9eKN5dML7e9ZdJWjbgXfcjILCxRIP2yLO7k2Pb2y6hqzUbZenassWjVPMHHPT2xRLdaJB6jM0k6RSKpbqaoe+WbV1oml8xgxXb244yFuqMlDsTyMN1Ai+RkFgtgi+O2VGpfIApSV3elmvqOOf1zJMd0h2XsXhSx6/HJH4SVHPtgo4oj6Y0W00Mk4IYWqnvlJtPCJAhIVlsNto/wBctDuRSVsnpYPXJkYy/iY2vAyznZQqPTp5tE+nNjqgYDcW2gLz39sxWVfab46ntnU8PdpgUZVaq645W+6sLEL2SWUN0NdMEinQXu3DuM6EsUbD/GIPteLETJz5u72JF5x8uTXg56wxE2D5clnv3xoaWgrbWroQLxzRsSTwK6cgnJWImj+E/EVmryuNM0un3ESPYrrxjp45E0kIT1/ia6vqa/pjkBcciwOvGVYFRGsbKAgoA9epP9ck5X7THOLsn47H6ZUmOSiV2knk502kQgiRPmasYiXTxSLujAB+GWcjxI8vledxHIvkZpjk2uGdPSBwPjif2ZohvDVlo5F4DLZ9wcWamHmdWPmBiGHA6Gvl/wDGWEuxAyyBweK20RilVWplIF9QecBuU+sgA9x0zK40xamNuH9BJ79MpMVJ/dV15rpiyp/FHLtPTg5EKeoB3G2+SDli9mMgCgUfnmWf9xCWL8twFvnOlIpWkEqvG3QXznOdY9Xq9qygRx9RVH+2b4zsvUK0kbRxgtwW5OaI4DqJlRyxBPJHJrNkUCaiYsCBtHIJr9DnUjWJttwo1D8VEEfK8eW3UyvM6zRrDqHjjLRt2BHB+PwzG+nmT+HcB3GdrxKcTTbPLopx1u8xu43GlAB7e2dJysLxZoF4/eRMcYdPfKqRjd9AdL+OHmkA3+WTbTCP2e+avKtA/soPzx5b4X8jgD3GXaZCxE2yiQQMhYmQ1f2xpW+9/AZHPx+WNpiI3kHUX8scGI+eLHPWxkFSPwsSMnVC96ngq5J9h1x3ljbwvPbLqVUUO3txk9ebFZKyxj9pL87QMtJtFb6PzxzggWORixz+Ej7ZRUor2GsZWHTohB81rHvjQnuSD75BIPHfJphyAD+K8klTwBeZlk2Nxzg7szEk/fIpjGjxX65Fh+4xI3N14xiA0ABXzGUWKKeuAjUcjgYGP43fXCkTryfcnKJG4SIVJJDWAOud/RkiVwTYbkZ58tQNH65t8NmeSUIASyc37j4504fg68ylSSAKyFIYUT9Bj5E3p9MxkFO1nvhDCvxrJr39WQWAB7fLFPqAB1rAeGC0dvPyxrEMAw6H2zEjPJ0Br3OaI90cTCRhXasoYKwtL55zJJqooh6pAT7DnM7+KRpZsH4+2EdLeF4rKmUGzVZytX4qY9gVd5ZQwI9jmOTxLUWPQVF98aPQ+YByGH1yj6pUHJ/LODrtXOZ2VZHCiq9vviIWmadG826YcA3f2yK9Euri9z8sqPEdOZNqPuNE/wC7zgTIqyu0xY2xq76YuDUQRa0MVHlgEFSTZ4yTltwdk+NxFtkcbOcr/wA2kkjm8uL1JXTnqazmrp4QQXlbnsFr8zmuMIsbqjMQ4ANt2u+2LykA/iGrYGnVa+OKmm1EmnQ79z7yLU37dxmLWLNyiDcD1NgDG6NZIl3SzEgCtoPAzEtzaSreRqJF3bW+bcfrmidSrB/SSFUe9GsBKHj3oCRlPPseqgDxz0zF571FYzr61UbBC2w2AO5zdDDGVDvD6zzRJ4+gxiJooYI55JGj8y+I054y0+o0aUYtzd7kb+mXny8Z0T+0xyCMnYqxg8E1mWfStqGqBt3vSk4RzebJGgCqL5ocn2zoaDxG5G8ySwSOAvTM8beXdL25+k8InjfeYXkYGwWG0D75v/YdY9WYox7FrP5Z190e0lnAHu3H64l9bo4yR5ysRyQvP6Z2snup2zL4eoX95MWP+Vax0fh8C/8Als3zb+2JPi8KliI2cdqFZll8eZmCxQqjdAWN/lknj9L26iwQIrFIYrXqausWmoklsxK3lA1aiiffOePFZqAalkIulXr885xnmdnLyNa8bemTdpmN0k0eqnDPGCB3L3nO1LRIWaJFQk8k8n75SMPXoAqj3yskbOodv4R3OY8e/aVjLMdUqk2vJu/zzTBPNECY+o4FHI8sMFMY7iz3y8Ybc1Nz0Bbis7zliSN8Gq1xRQ8hBQEcVY74x5pZlHnSOa6AnMu0REBGPWz8ckMSpbrRBAOcuV+29NaMlgq0FHU4poxIRza3Z96HbLtI7E7gKPbFSKVk7kN3zjm3SliE7pXKbms9+nvzksd/qUsNo6fHICuyqObJ57fTJZNi1dtWXlJrLHqiiT7mLb7HBHb45s37Y0AKtfPGZSLtSN1m2c8ZOnjZd1+o1xzl5cZZN+klWO8kAAV169sgk/zAV9shNwlWgaIog5EwXdS+kd+bObzsv6gyhTZbvwBkhybKiwO+Uj9RINfDGx3KORYB6fXNXpFY2cufTXN4xAQ/qPHNDFO2wk/I0ccqPuJa1N/TFuTVQRYsHoaxgbkE2CvOKkj8sgg8G+9gc43a4P41AHUfDJy7F4GDI4BANEn3JydMweQMBZok4n0gs1USKJHTF6WRzOFRv4Wr5gGszx4+108TMKEnI4Nn54ubWW/Cj2yhDK7Ammof64uSJdpAY1uvLOHHdptNMoVdxsE9sliqgMSPngmgO1WXmzQs5Y6Z2lROAtiiOewzXTKiPQDgcV16YRx+ZIpZup4x66be7pKSo44/P+uMaOGJgykrt6C8535Jx6+1ivlskgkonkWt9RiI9iK9Eq4IIvGPNRLE0APfEBZdQ6hIJHvqVU5r47y5e0vKQ7QPv1DByLIPX5VmiWGFZXar5JHGEPhzQ7WZlRvi119BeM8iFSTLM0hPZRtGas5W9G9MUjp0qieuZ5VuNUUMxPFqM6iJAG9GnDsf5rb/AE/LHkzgWSsC+zEJ+WdOPCxntl02ilj063FtJF25C/rjV00aipZh8kBP5nKPNp15fUlz7RqT+ZrFHXxA1Fpyx95Gv8hifBLdVsibTRx7Njue1t1+2X3Ti2SJYlPcgL+Zznvq9Zs3AeSvT0qFP98ysJJWt3Zj8TedJ8fGGupLPGD++1Sk+yWxzO2u06/ghd/i7UPsMyeR7kD5nGRjY/7tiT3C9cu8Yad+1axv8NFhB7hQPzOZ5hK7DzJvNP8A3E40xyekmNvU1AyGsamj1Mt7R3o7RQr3yef5EZBpz/Fx8+MkKgrmz7KM6B0Oni3efKg9tz7mH2yDLoYWBjWSUqNoPCAj4++N5VcZhBJajYAD0ZzX5Zog8PnlG5twW+QBQH1OVPiLi/Jijj+IWz9zlJGlkF6nVAXzRbcfsMeFvsbYhDo4ikmoj5N0CXP5cYp9ZpEJ8uBnsAeo7V+wzEX06ggCSQ9iTtH2ykcM0v8AhxMR71Q++anCGtT+JzkVFsiUdo1qvriPMErFp5mP/wConGJ4fI3+JIq/Aeo/2x66PTx1atIR13Hj7DF58OKbayedEDUcJdj03m/yGSNNqJW3NGIx8fSPtnR8yKMVEQOP4FCjFvMdtBQT7985X/yOMuRfGkR+Ggi3kZvggofc5UgRMVVDQ7nnNxmtb4o1wTZu/fMcsqMWCgFq79M58vlvL0vjiYtRsO00y9QDjZZ32krwPhxmRYQ5LsQFH6VmgSo4rcdnyzPLVkQN7qTyO9e+WBUKxDdDVYuDdGHVG3KWAB9hzf8ATNDaRtqhOBZJaq9suSLIySS2LWyO2Ljk3EirJ9hnQXSaeNQkrM0l/wAJ9NfHDzdNB/hIAfcDn7nGyBGm0skpZpIyF6BjwPnjHEUURUSq73wFGKl1DPwTYvFNZQUNp9szeWm40CZVUbVIYdCO2Wk8QkEYFWeOTmEBub6dLy497yam1PMjbyTfsci6kClfTRJPbLwqEAI9XxyhCi669+cx5b0An1EXdYrzLkKVQHNnGW23dV/LFyHzFAXn4jNcUWI3X6uTi1SQtVrt7nG7VB3c3lgN3bnG5BdfLhIAU2/BNfDIkX1DbXTt3yVtR8OxvrkMKo1uI+Gctu60qVYD8Xt0NHKyliKCcnqf74zsBfPTpk8chmZa9QrpebntCo5N0RNUT79clZgV46dshrK0y2COmLeNljAhHrHSu2WSUM4/Fzz9sKslgdt/HvlIi4XbIPWD198tfNDi+aA5y4LKvxH6YuWJJUKut89bwuW23KRR6ZIJ6e/IyzYiqRiNQtk375YLV7f0ybND+mVX0g+k9Cbx7E38KPejWF/GyckEbj2OUddpqvgDfGM0SKDbSavrRyw+v98ql3yaPUYwIOebvqMKdpYF1T7X/Cos85r08B0p4t1rdV9jzmLTsRNtVuG6/EZ09W3/AFLRhwgWlqutCsXudrJtVRd+4FSFJ4s5aNUZiis19OeMSXZKNj6dcVLKu8SUxIzHjddWmTSlVO5uh7c5naCRrO8g9suNWJU4sV8OMsjyqti9pPSsTTomNp43G5gR8RmhlSQ2UCt0sdMXJJuA9Isd8AwYgAfPNYisuwMEIZT8B0yUjKmgxI+I4y7xhhu7jvmWVHj5FcHgjtkS9NiFHpA1fDKNAFF0b9s54MkclqdwB6nNem1QNiQ18DiyzuEq2xR1JGWESleCG+HXHb0auhGVKqSNq0b65nbVVigeWWkiuuwxk+iljUFlMZPvzm6Fm0qbyUcNxQJv55GomRjbFiOm27rKsjjamQ6TSEkjzJLC+/xyNLp3g04BoPJ6yD1+AxKbfEPE6YqscYNX0Pwzr6KXSvNv1EpWQGhfTOt6mMe6XpnVZGdw5v8AlaqzoLrNOiqEck89ufri/ETp2QNFKjN/l5JzlTEqR2PfMSN+ltbMupmaROB71WZywqrvIPPPb2ypF8C86RnVjQ6dchgpFHnChX9DltoYccZUUUDop+mTddOO2QVo84HKLVzd/bLcEcGjilA54+2MEbEAoVN9jxkVYCx7AZBFcjplX3qRvFfHI5xgqa6gZFnvYB6DJY85Rme7Xiu5yMLFiDfQe2CyGjt5xQDkWzX88lSV6dPhjA0lwtni8UWa/bLFj9Mr2xgsrADjrl1bm91Ee2Kr27ZFi+SBl8RoMwY+pryDKl9ecVtvmsEid5Aq8ljQAxgbvHNYp5L7188pJaStFtO5eDWUeEsRvLKp65ZE1cvu75r8P1DQamwaDAqxzNPpUg1DRRhiF6XycqqOeV6fEgDH30R6uLVJHFtlbbXAJzPPr9EBfmk/I5yNUsbT7pLO4DgdBx2zKDphIwO4H/vAA/I5ZynL0rqanXpBIUpmbjgG8zDX7bKrR92N5eWGOdg6uoG0eraTfH0yqaaBaB3v8yBjyXGrWzTokXkyMN4JJJ7Zz5Wl222oJYnoOM2TnzI1BRVVRQJPy/tnLk0s00tqwRe3vmZytpemqaJ5ooNu5iqkHj4/HK/sLBRvYL8C4/peP0uikhQBI5JCerEcZZle+aAB5vM8vky5DIq8aimDBisYUUP65zZdVL5gjUFqP4ef6Z04o2eRUDE2eQO3PvnTj8I0x9TMzE9aNfpjjtu1K4kUrFd0yIZPioJGNWeWU0Sx+C56CPw/SxfhhU/Eiz+eOVAopV2j4cZvxtNef/Y5pk2jTyWf4iKyun8BlVrKore7tZH2z0ZUXRI+uUfU6aEfvJ41PsWF4nHD25ieCE1v1H/4p/U4nUeHvFKyRxl02n1PJ0+NDN8/iunSImBllYdhnJl8Vl1BcyIRGeKB/CPbJciYvH4aI5gdQm9CL6cdPfKmJJ4gssoTafTHGSePjeY21TspLs1DoBxmZdTuula+nC2T9cxtvpejdYjQELFKr+4H8OSkTCBXMhN2evf5YkBDuYg1ffLNJuO3gADoBkt+ogmm2xrsLWOTZ6k4R8rWwE3iHUNQ6X2xrS7I/StAiuDlu2BkUyxaqICjtk7DM4llBO5it9aNXkxAmyFo3XPXIYhCKtm981OuheIsSLPA7dc0CYbCALvm8QGfYfWVBF0ByccyqgW7ABPAzny5bcqqiVnWga2nJjTa4Ysw5snqcQWCCk69yDli5BULwepBHTNTjno1ulkUtfIHwxYYbzS2CtWcRvMai2u+pyQ9GyarpeSKbLIY9tKAtcAZVCsqkNY4yTKssYINDtxiUmMciqee2JdQ2KMCNgAaPbIlCfiAojtkh1VtzKwB7dMTM5Y7hQFdBlndD0ZQq2fiPc5X9oA3KV++ZjL6r710xnXluAeRea8f004SbqHXmhfTLyTuyBPSD1+OYrYNuskD7Y6cFJqJ54ojv3/rkvDs0OxFixx7ZLu0gXYbJ6k4hmZjua67VjEcfszL1JHAPH1x4opL1vdaj01V5QOFPHBI+oyJCooL+Gh98JQt7i3HUcZZE9LllVR6iXq6OS9sgahfcjn5ZjR2klLdWPGdFVYIoYWO3OXlPFfcYyWWzyTXNcZZJHjXf+L4DrlSHZq7E1ZzSkHloAOST39svKz7ZjHsMzMxc8f7rNH7QBGV5NNVHNQ0Gz1b1G7tu/PKRaOFZWMjbl4HGZvPjfa9sjSMVRlLD0ndXz/+M1aiKdmiAskxpYHawP75M8QKqEIG0UPjmnSOwVnmJLGlBHsOn6YvOe4rNJDqfJBEdD498vo9K6SJJKQADZUZtkinZD5cTbexPH5nFjTyGt8saEfHcfyzEvKz/GGzWbUQ/wASGyOuZ2gl22RxV9c6DwxdHd2+VKP643dFtCxw2f8ANzm+PDmyyaBGLKHVgF5Bu7OdfTRRx03lUT1L+mvvmcftIW68pf8AMQg/piWkhWzJq1J9owWP9M3/ABbe2pcaNXCnnBvOUA9Qouvlmcx6UMWYPIfiaH5f3xLa3TL+CKSQ+7tQ+w/viv8AmMwFRxxR/EJZ+5vN8fhk7S5W2JSeYNMvHcJf5m8mV35M+ojT4F7P2F5y5J9RN/iyuw9i2CRCyWViPhxnTxk9o2vqdKo5kllPsq7R+f8AbFHxBQKi06A+7ksf7Yraqc0g+fOTfmXt3SgCyEHAyeXEQ2t1cg2mVlX2X0j8sTsdzZN/HNKwyb4kMQTfyCx7fHNEXh+pm3bg454oUDi8/wAiMUce02wU/wDdjVlPCo/J6LGtX9s3fsWm08gaWWIUK2sd5v3rB9To42UqskhTpVIPyzO8quMg0812Ygl95Wo/bHR6CWUG3cm+kacH6mssNfMx26bTovyXccz6mfVbts8rWRe3dx9hjwt9nTW2h0kcZEjohPd5NzD6DBdVpNOtRCRyBVikBzllvjgNztSKWPsBebnxz7NjpLrpX9Ol0yL8VXcfvipX1MgvUagKP5Wf+gxMcM7x0WKpfS+MuNGm4b3Yj4Zny48Tus7lFalfcPeqyEV5D+7jZz8BedJNPBExCxqSBdv6stLI3llVNH4cDF+bimViXQzt+MrH8zZ/LNC+GotGRnb5+gZr0moDL6htYdl4/wBcvK4kiFUGv/fOZ5fN+LOP6VHDBHygQEews/c5XzlL1RP/AHG8q6IzkE8nofbFyjyiR19j8M4cvk5cmskXc0eti+mEjX+GqOZT+8I9fz98svGwjlRYPPftmJP0Q6sCE6H533y7EALZ23zeKkm2kDaTXAOTH4e+qXdsIok9a/33zeQTFqEtwW4C1z8cU7739ArOgnh0MKf9Q/Ldh+mJkWJDUIpe4PPOS2QCaWSeMWrBf4ien0zSPDkWMuTS+3xzOZ3eOixAHAHbFyysIqZibPQHM+a60rNBAm2NRuH3+eZWmldiWc2ORzilBdQ3qUdecjYT1Nc++LdS0wyFgN5PwPx+GVugD1vucsAqJtC2oPfIYhgKFV7ZndRX8JsDn3yBZF7lIPTKfvGO0duCQOBllWjW49LrNZ+iq+t2U8VycmV3QUkW6+AR0+uMaFNyuAVIHqo/i+eWAqzfxyeUCY2cKdwo3yBjWXehVjzVcZRyNwB5+WAL0KTjv74v6GIQqUOFBo5SRVFupII7dssgI9T/AIckhWb8N3xV5idVSN7u/QDr075NFyQtrt4JPfGluTf4h8MqJvnz8Ombt/BcFQe5v2yrSMjHqL5sdMqx2rbqaB64KrSKVBCn2PfM+IuORwzEXyDzkOrSgiLba9ST0ysUUxkAY+gHk+4+WMcRByIQEXuLu8vjlUgGVFp0FDqQfzyVfcAUIPON7kH8PF4gRhCREzABiembllRcjcV3WKwqVWLIA3wOVLMzbejfrjhuraenvkvQWdzLy3Pc9cnaVq+/ftlmHFkCx3OVQ7gV4sdsggIqgenpfTLOitGaYgkcAjKsOLF/I5eONtQVCuq0ed3tmv7CkSUOVKM+7kFReO1GknGm30bUhh8u+OfSHTxqyzbmB5vjjNEbyovXcT1B6Y3vY1J+uYvq9Q55rtkrd+xzoMkDObj2M55KjjIbSwLTh9zDrYrLsPGleHozaymUWzhRR5F4/VyySalyvpBc1fQ84zRrs18TngE39QL/AKHICsTff2xfTUgEAdQW4b4YLHsHqF/EDAMQRfpA7YGRb9Pp+OY7aQVXqBt+BGQ17uDS+wODSbuWF5ArjaCazWIg8Dnv3ydnqsjj3yQdo9Q59sqH5PN5oMY7htHAyoCkbT198qX28YA96vJgTJE0akC2HYjqPniHII5FduubiQQa4PtigF3CwL+OIljEjlWJF8e+dvwWSWZmY7dicmxiYdB+0sB6gooHYt53tPoBDCY0XYD1Y49s52w6uWTzGdNpLClIHQZyNbMUjWCAbpn6kc/TOj4jIsBlP4gvAJN85ytGu2NtVJ6nYlUvsK5P9MSfdbvXSIk8mHYtlmALn45c0v4uPhl0pQWbk9ryhjY+ocj45b3e0xAkPYbflh+Lqayjc32w9Ve+XBehfBweh8cqo3GsnaehF5BBquci+mMoj+Ec5BTi8SipvJJB4JvAOQKFV3B5yne+M0iwQuQAecsyOgBJIB7jFg4xZGC0GIBxQcvyTfzyhXbwOL+2SwBPWvfCvYkjHoUoiz+uRV9euQZe9i8fqIQsirFu2lAbY++L1O2SGUX75NUL28dCa4yXQDjeu4mgLzQqSNo0iMgA3FuOaxswZOte2NijEkcjFwBGt1V3l10g4LNV+7Bf7nNEcMURYKF9Qrucl5cYZWARs10MboYI31SGWMFO5YWB8cVrDIt0TR4ABykP7ZKwe0jUUAxon79ccLs2p9nBGJKrRPsvP5DHQ6SUMj0fSwPI2j88YhfYqKzvXHGK81d/f75PKRqLahXEssibLZjQHPGc2XVSedXLN0ods6okViBe3t8c1/selgdVmlO96oIvv8ccPepn45kLSzsz6qO938xP5jNQZYRaKkY/ygDN0+l0mmcGSTet/gJIr7ZfTvG8haPTqkXCq/lj2s9c13V1ypYZNUu6PeW/mAvLQeBybQTC7v1Jc0LzvLq/QTtLMBexTzXxxkEjyQb3Xaetdcs45Okcg+HOijzpYoh7CyTlpPDkj6yvQNE7eD8s0anWxwSA2AzHmq/PMOo8T8x3UElDRJPbM3xh26On0Gm2BniJNfxm8ZJJBp1O1FVdp4Ao32zhSeLSbPJrtVkg3mKXVSWA5o+15m8t6kXp1dRr3e0UsGA9Kjk3mKXUSuhM0igj+Fm6/b+uc+TUtvu7Pb4YrmrZSSRZxxme2bXa0E0KDz5dTEqj+CrY9vpm4+MwIqmPdt/lCgXnk9xVrZOAOl5oViyoa2iuPfOtuTpdd5/+IWPCIi8fxWTmeXxbWOC3mhErgKM42/ab6fnlTI3Iuxk7qa6Law6hj5szEgcFj1xSDcgar9icxAb+SCV+PGXDuHotfc1kvE8mwyIpoLz0P98qZQBW6jfcdMytJsBJY/TFo5/FRAGY/j008yFyNouzWW5UeltzAWcT5rV6RbHplkLMRxXejl8U0E7SSaBrmz1yGO6v3hqueMozMtkEdas4FjtPqv4Zqcfs1IPpCpZ+JOSrAMATbnuemJcivw0vYDvlg4LJ5ac9emWxGpTSn1WWb8RxAjWiXPpHF++OkpSUUksOWxMkIG23LEC+MzxUxWUqdtV1J74qTUk+lR24yC5Gn4BBPJ+WVaS2QDoB1PXNTj2i6k8bjwcahqSr4A9sQimWzfbjL1t4YkAcXjkpxlUWWWwB1OLUiScbunsPli5LHNUq1xlH1W0lU4GZnH8NbRICQq9K61+eWgAvdt9RPB+AxEUvmwpbAk9R+l5ZNSYltqLVQA+ec+XG5kVfzN+pAHRe56DKyvubaPSPh3GLacy25JBHX55QyPJagD9TmuPCy6akOgLcC8GcuAVqz2OX8mQuTtPvWHlOI2O2nPT4DjOmzURwI9rMeetdAc3eLR7NTE0deqMPZ+Vf0zJHp2NlztWr+edTxCOOWDTM3qIiAA6e2XZg5hNRCSQ/AYqRy4Nt6fhmqeFjGaCqe2Xg04kUpS8imrOc5SdjJBE8yHy4jQ5s5YaWeWOUdNvp+JvtnW0mlKKyIrBfgpONkgEbWZFB68t3+Qs4899RccHT6KWCXeyg7OoOdt4UnAeNCbHK/wApxjnR7AWLGQckqKB++RHrYYQQkRO7qS3P9Mzy4fJzvZOunLmT9628VtNfI42DT6iV12B2W+SBxmw6iWY/uIK56on9aykhmH+NMif98ln7cnOs+L9RD6ViPW0aV/M1n7C8WIIUFvM7c9EWv1N/llXm0yfi1DyH2jT+prFtroB/haYsfeR/6Cs1x+CQPA0qWfJ3fF2J/Ss0RPqApMMO1L6qlD75z11msl4gRUA6+WgFfXKSJNIf+o1I/wDc+4/ledf4+Ka3Svzc+pjU/Ftx/K8S+p0g/jllPwAUfc5kMMVEK0jselLQyoiNG6Hzy/4w1pbXqoqLTRj4uSx/tlDrtWy7RKVX2QBR+WKCpYFliewGWLhVsRGroFvfM+c+hAiVvVJPZPWgWOXEcS0RG7/9zUPyx66XUMjNGyl+yqOv16ZoXwxlMUkpCqB6hK/U/SsnnTNc5wm6/QvwXnJRN7qkcbO7c1nSK+GwK484tv6qgv7Gv65STxGANuTTb26BpTZx/lTCF0WoYE1EoJ6A7j+V44eFaly+5m2V6XJ2j64t/FNSwpWWMeyLmaSeWX/FkZj/AJmvLPj32dOkdNoYFqSWHdVcDecq+t0aXsikkvg2doP0zBu06dTJIfhSj+uSNTzUMCA/LefzzU4GxpbxSUCoY44h/kWz+eZpdVPN/izO3wJ4+2T+yaqUlnTZfJLkL+WOj8M3Eb5Sx9o1/qc1nGJrFurGRzkALHCjP7ldx+2apYYdO+1Ydze7m80JLtThQorkKKzlfm4xctYzHrZx69yr7Mdo+2Xi8NLfikLH2Qf1OaZJYygHQ9T9sqjmwoPpI5zF+e/UXx/VRpdNEpJVSf8AM24/bDz1KFf8Mew4yWZOfT2zMBbAMeG6fDON+Xly9mSHOSi/ioDID2ilbc30GZ5miFxlrJ7A/DGpJEvpjN37cd8kuKvGzMWtfUepPbjKvJUjULHv8cjc1sN1BebB65mMyqwUixfc3ms7GqFwrDsRxeN81WTliNwPA7nMYfdzGjEHk1gI3IAdmCg2KPvV3koHnaMruoBuhrB/MewSDfFn2yTGhI3eop05ysjEKSCBdc48p9JoSGeR12sm/wCJrN0WmhSNRqZrZWuk7/P88xX0o0by4VqNkE++LyV0DPBDDUKKT2J5OY21UjGy5sd8WQRRskfDKCRed7C+nOY2mmvJJMbkJJ+J5xZvmh6b98tV8kcYoTrRo8XWJ36RcW3I7dstt7WBfHvWLVioAN38uuOSLdTE0evGZ5dEWDbbXgfI5RkDUDZo8VkNwRwLPcjDcB8q6ZJMVAINqGBGQ6EhaU1YHHtkllU80Ae4xnTkZOVvG9CzSblPoUCqPxrEMHVwyAbO5ywb1WxBBHPvlt1rXRb9sS4qC48vdyfkfyyhiZiSJCPdT8sE0m7cWnuNedo6/DIDXRI+dc5qTPQvRVe3A6jBmofxV8Bi2lq+QD8R1OAUhjyDl/6i4ayebPtkE0u0Djt7ZDEkAntkbQxF7r64w0cvxuqssAF/CQfzwZOL4+OWUKq8c8dSecuigdyxXdx7HLgoONo575QrXIJJHX3yQov8fXAvLKVqvw9zeU3r7AH3yvQkML+XTIkX2JFCsdGrA3ZpT8GwSFLG07Pb4ZAWk4NgdzlkTzXHHIPHwx/wWlnUxhdg+ZAv45SNuBzftkOEErKV9d9Dl6LcqpB+BrF/FqDuZGaIFjV0OuJjmVyeeQec1oZIWJL9een5ZYLFLIr+WIz3K981Jk7MZVIewoIHtnQ0yLBEXchg3Cn/AFxkEGlSUureo82WAA98brGjIEC9b5Pt8sl/I1OP3WRQSxLCvhWaVFp2r4YpEYH1N6R747zARtAoE3x/XLjULYDreUHJ9PXHCNerfQd8rIu08AfIZRAIHJ3Bhx098gSFeFNfDKl8DXveZwDSbzz9xlATwO+MAIXpfxyu22oKOe9ZqCVG48Gh7nLbk2kIP/cTlGoDbfH8wypHT1DLgsTyB1+uXVVPwxdUOhOX/GAp7+5xRZU3XtUtXsLyURnPpRiPgDjX2wqiRu2/qdpFA40F5NxtVPf1dfjmLyxZGF1piCDY7VkINzhQOT2Jx8kcjSLs9Z5JA5sduMqLLhk4Paut5ZySxt0sU6kkTKkSn1APmzWahPKaNZHVlHfi8X4XpzLp5TqHYLuqg3BrvmbUSCTVUxJRL6+2S/q8f1yfGZiqRQi7/Ebxs6eUkcAIPlqBfx74lf8Aq/EjIxVkj9R/oM0OokcsDus2TnTckjPu6W6EQoeDZPGUUkE8kcdcmRroVwMiuLy4I3WDY5wG0j2w2c9ecgqbo9RkFq2mxVZJlHtzlenfKng9ckmhtnqeTkhrPwxQbbllII5OTxE7bGU2ODX540AMMgqUHe8ShewjqMGoGumNBHU84AI3vl8kJB+pybJsD75JSz7DIquCcoaTDpgOdzDuEAy88iTR7wWFULJzl7nL+tywHboMlJNzAVuBPN98z3y6qdKyaeYylUZV5/FfNZuhgLx7jI0nxC0Ms3iKuQY9HEnbdZP26ZMOrdpGJlO6+ARYPwy/Jx5SYzxsIlWW1JUNY9Pq7e+aIoXZF/eBVq7PUHET6lVYrtqu9YltYzBUArm69848ePLlfTWulqNJ4dptQpm1LzN/FGB1+ubYpdDHGSNKgYC63bs5DsYD+8hiErdSGv8AviZ9UIyK4I5IrOnLld8eMSOxJ4odhA2xr/Ds4zJKGeNZIkoi7Zel5yW1DSsCRbHgDLo7BTucjceQDwRjw/U2GNIYj/iEt1NGhln1DtMC0pNLV9evWszo6EkkCyOe5xNlja9Pjm5DXYj8QVHMsjNKCpWj1+dnGx+NCJK08fFbQGYnOExugvbAhkq3Jv6ZZOjydWbWaltzEhd3UAV9Mp+0zOh3zGh0F9MxhXSO5Op5BPOQDzZNgcc/rme89rrUXG4ljZq6JxUklLfFnrXSsTIX3BVAA98ho2cEsxX2zPj+pqZJXKnnblLCWSdz1WS7KWVVa1X29sgttQtxz3ObkxEKdwJJBHXJkuQhQQN1dTi924WCAvQk5UgKPUSx7AZvEP8ALjWM+sNfYYSMSo2tVCicQpZ2oIfvwMa6x7QJW6dhxkzKFg7jQbn3OMdtqkBrJHvi21CmNqFDsMhKlO5uWHYHNCTKd4HXtlZX8tqHOVe2m5G3410y7bB+Ile3xOX0JCu7AuOD2vI2A2pbv9sZIzHlTQA64qMSMGO4Fsn9ohpeNiGvfG8+WB+EnjLx6NAm+RrvsOmSXRZdka2y8AZnyl9KX5YClmYtQ6VWBkpDtTsCfhlhIZV6AmvpivNaNmkejusgA9PnidoAWdWpeetn88Zp1KoaoAirPbKwSbhtZSC/PzyZS+3yrG5z9st76U1l5Vg5o/iP81nr8sU7pDujD7j8B3yJUJoSCTaABx8MXDpJGlBZCE+PGSST3RHmtINrcD4ZbcFUIT6iOa685qOlUGrXk3VdMr5StMrM1UAKAy+fGjI0hElqCoXisnTqXffW4XdHOgkMUSkBNxbnk9csPLiX0oA3wGZvyzOoMc8czTUFJDAc9hlBoXZx6hXvmlpua/XAOWX4HsMTlyk6REcMUKOu8tu+mTFBGQbvnGQ6LUSuXWGQgDqRQ+/THfsMgYiSWKMV03bj9lvJePI0sJp0j/D1+OXjliiYKijnvjP2bTBwJJZHH+VQv5n+2ATSp+GAMfd2LfpWP47yndXsh57Y7TXxxumjnZG/cSSA9wp5HzzRFJIbWCLn/wCnGB+gvLSrPX791Qf/AFZOfsTeanwz0vZg0qbhuVUFdN4v61eMc6bcpMxtU2+kdPv/AGzA0unVfXq959o0J/WsWdZplHogkc+7vQ+w/vm58J01mTTA/wCGX+LMTf2rLRTyEkaaCv8A7af7P55gPiExvyoYkHuE3H7m8U+q1Mop5pCPbdx9s3PikTXTm89z/wBRIiAf+q4v7HnENNp1P7zVF6/9NCf1rObty/ktxweffNZxhrWdZp0Pogd/+96/If3yq6zUOf3ECLX8se4j6m8Sh8okEoPjQbJMxdSC8j9qB4yeXGIvK2rlBM85odnk/pmcJZ980jSzmRVMIiHW5Dt/XGJo5nDnzQSOAEUm/rwMnn+KyLFuBIHT3w2oqhmcC+1Z0h4aTpkEilGHVncKP9/XL/8ARxbd0kQKdPKTcfubyeXKmOci7gWihlkUDmhYy8KSSRWnlqrHubI+Ndc2ya+A3+7llv8A9R6H25xQ1859MEUaX2RLP548bfYhNDqZZQtu8Y/iQV+uM/5fFHEy6iWJGJvcXtgPl/pipjrHS55WC10eSvyzHYyz4zp0YzoNNJ5iPM7gUCnpFflkHxJEJ8jSxoT3bk5zi2SNzfhGa8ZPZrd+167UA7XYL0O2kH3xLRqGubUJferc5RNNI59TKgv+I5ri8MVjy8j/APaNo++JeP0bWSRoAhCeYze5oD7YtN0jVGhY+wF50m08UAJSBWrgk+qv6Z0dPo3l0vnXtiq7JCj7DL5RMcJdFqG/EoQf5zX5dc0ReF7vxO7/AP21/qc36SbTNqAjkIL7L/U5tk1ekhcrs8wV6WbkHMX5ovjXKTRadFvYt/523H7DNcUdw7lU7fYEIPyvI8Q1iavTiOE7EX1HsL+WaPA4P+lcSG3a6B6j2OZ/k2r4lRmASBGaOO++0k/c5k1s7Rapo7sIapuhOX1cQMheUMO3B5ORLNEFd9lsxBQHt9c89+S8m/HGN1feLb1ED6ZJYtYHAUHtxlfPUySsg/ePwAenHtljHK8L7ODRvcfcdczN3sxUliVUX0vd2wPp7+kcX8cRuEcG7czdjfF85eSYL+Ii7rnvjbvTI9W0kmua4y+nVJXCy8KDVHvlOCobsemZNa8qqDEStHkjN8Z5XB1tN4Oj6kmR1Ma+oBevB6ZhfSzAlI/W3J9K/H9Kzd4Nr2nTZQEqURXcZukVUR3MqrIOQBxmvLPbWT6YB4dMykSPHGDwT3PHth/y/Sww3Jukeu/AypfzHssSch2Ki2J9uTnO8uukyEySLGOOADQrKhiygmz3xhIbggE+2GmZBuCkcGqPbOe5EVMdg8kE+2CwKWHqofLHMUYttO7bxx75QL8aPtk8zAYYxRNkjnAkDp/asgF2jB6D2PBylsWs9Mk2nSATzwausIdHSl/MVh2Q8H75ffa0BycruPIKsAAM3tDNl/Ue+KJCMN1deOxyFkb2oHtkEKz7mFEc2RlkxFyFILEcj3OTHMGO0XR45HTKxR7hbNyewy9gDgUPb3zNy9KJSzK3IFHjKfirnk96yQVPXrinMnnDaPRXXLIGGoha0bPUjpgxseo3z1ySSO3zrEyABGcbia6A5Z2HgICbNn2yDXXv0sYBTt6giu4vJACqQOfkMzkFODYZrUiqGV8kAg7x06LgbPJPH55ETGRCV7GuBmvUQ6o2FG7HTjp8coRb7ep7ZYozABSL7nFs5RlUkEnj5ZJN7iiRXBIRS5PSu2SiBRZY2eoHb4ZYMeKyrH1Ue+X+kNFV1sDKKd1g8d+e2C2q7uQOxyj+a8g2MoU9298zJtVfcGJCmzXGLh28DeCemNj0GpmplICHqxPbvi30zaV2hLbhdqfgc3JDL7M3+igb6ir5OLkbiiCPnh5YXmuevGSZAFsc30GSQUWMMoDc3hGUScWpsdMsjruCki255PTFvG8TEOLs2o+ebn2HMyljuFkm+e+WijbfvUmueBlYo/Orc+znmxYrNMnlwny4nJoUTYIzOxZ2nTqrTsHQMFVms/AX/TM5cKx2j0k9DmuJg0WpcgemIjjjqQv98xBTYvn4Z0+lWsyPe2r44zXGpSub+FZEcYA6Xx264+BS/wCPaB05ydLACSPf4ZdeKsA/DLGMWNnA75LRhXIJP2zNsawtjfXqO2QVtSa598MNwr/TIqu0G/SDkBb+GX69Onvk97UVxyTlQogjk8DIU12pf1yx4Yk5BI5PN/DLBDhNtqNte2UD7TtIu/hlzG/l+bfouuD3yoVr6X8ctRcAEEkfXFh0B4JY5ZZdp9LFb4JByv7O7AulEDJ0FrIZJGDAr7e2OhOx6a9vzxZD7bKcjqQMlpSPwqAfbF76G0zlZAIuIwbF5P7Q7SCNFJMnFq3OZ9MV3GSRbAF0f0zseEwqRJMsQRHPBJ6j5ZjxxfJZD/y/QhQpYm7trzkauYLDLIBRbgAds2eJD/qKQFVPseDnI8TfcUgTqK79Scsm3FvUV0SldO20f4pv7Y5/SAg498d5aQjanCoKHxxDsWJJI5+GdPd1mTIqBR5JOFHthyCCMAT2wKkEX3yS3HA2kdxgT0rJAB45B98ooST6ibwq+d2MCcdcqYyovJbEUK0fhkXQrGdR7HI2m675QWa5yW6UT8vhgR7ZU2LsXkUAX/cYX0o0ffIrnglclDubaePicIuvHXLFQyg1Xviz6Dzzl1YN3r5Zmq5e3cCNtm+BlgAF7XdAYbw8hCfl2xYDbhzQ/hGak/XJ0ZdE8EKPJE+51sG+Bx0+eUWZIoJE8pdxIpmN174p9RLKqhmZ6utxJr5DFMb5bqMnuqqWVgxLHpfXJ9IHB+NnEu1uAos+/bKCSz0o9xebnFkz1P07+3HOMMfBttxHG0d8I23ruUCj7jJO2P8ACST1u6zF5XelLY0eOewrIFgFmNv3PtlY1Cs53Eg9ayC/mMLoDNyI0ad/3e3sfxH3xbsgBIAF31yEHlnjk/Hpi3t9zM31PAxJ2GRuNrFjde4yHYCj19jeSAF/l2friXlUuTQFZqTsMRrG9iWOW8weVfS8zxq0jMC4GXkZVQBXLOOOnGMm4mnpI8qsRwKoVi5WbYFBAA7XzkbmSBVW91Wbxawy0WJ2knbXvkkmqvCRSjb9PfLalWZVbsewysZAH4yX71jU3SKpY3sJNA/rl+9GYDgBhxfvktL5cW0EXuPI5+mBhaRt5YV3A7ZV4QsJANtea6ReESTD0vfNADvjZBHENwjBb3OU0CPTX6VsGyOuXnUj8IJN5i3/ACxSZ0Ux7itOeT2r4YlSxYBOPrmloXkkBe+nFDKiBoSW6/DNTlPSKxkv5tnlVvLIkZjDBmZvfG6aJixaRAAR1PtjfLTZQIHNmuMzec1SyEELJZBLA3fQAH++TpYVZWO4lbq/c4mT1SbAtA982oBHSK3oAzHPlZx6IXKHVCkY2tx36DENsWyBQfgknGBySzt5gPI5HONCpGiFlG6ujdszL4jMkUsZTikPa+frl49F/HK1k9h0xjyFm9X0GSPOlISFHa+yKSfyzX+d9JsWk2Ky1QPQZUCJD6V9Xc98cfDZkUF0WP8A+46qfzy40CFW36mNb/kUt+ZAGP46azh1Z7oEjLNLdtZAIrjknNA0+jSwTLJ25cL+gOXSSCGhHpo6H8wLH8z/AEy/w7V7YAC9VbOew5OMj0GrdiWikjQ/xSUg/PN4k1kt+UsoX2QbR/8AprFSRlX3SzQo3uXBP5Wc6z40xU6M7FLaiIDvtJf9B/XAaXTKtvLM56UNqD+uQ8ulXrqHkP8AkTj7kj9Mo2tgX/C0xb4yvf5CsvH45FyHBdKgtNMhI7uS39QPyx0M+pYVpo2odo0A/wD4RmA+IT9I1ijH+VBf3NnKNLqdQCJJ3YDs78Zvx/U6b3SQkmeSNT7ySAkf1xbTaYH95qWf/wC2hP61mLyowPVMCfZVJ/WssqQjgRyO3xND7f64yRdPOs06n06d3/73r8gP65Q+IS3+7ihj+SX+t4p1AskKtcVlSUUD1WT2Ax5cUXk1eqmFSTyMPYtx9sTtzRFFJPJUEDsB1PbAJOwO3YCTt2jk/YZPP8C1jAWyrMPnxlyAhFLGpPar/XNLeGys6KrSSJXrobft/wDGav8Al8ERDyLFHXaVyx+3H6ZnztXHNeeyFeV2X2HTBUlMbSppnMQ/iYcffOj5mjgLFZ2JPaFNv58Yt9dAv+HptxHQyNf+/vkzlTGIJOyKqhafqVG4rfvWbU8NLuG/fSoPkgv88W/ieobhSkY6ehB+pzPJPLL/AIkjv/3NeXwp03RaCGLzDLLAN3QH1lR/v4YwNp4ohGrTyJ2UDaP9/TM+niVFDFgb7gXWPYRpZVC56+puM5XnJcawr9uCX5OkjU+7eo/0xL+I6pgQJSo9kAX9MerWgTgLXNd8zvCGazxQ6dM1Pk4/cTtnZmY2xJPuTeWjG5q6jNR0UbtYkI+AGPiihiBFbgB/Ec3/AC8bOky/bGSIV9KRk+5G7JvXTqB+8Ce1bVzY2oX+D013UVi3nDKPxUTzZzPL5cn9mM66J+S7CvgcsNNp49u9mkJ6gGhkCU0VA+uLMrsGJ5rgAZynP5LVyHr5cbF1jUBT7X+uRJL5hJJsg1itzrEGsgk9j3whY72BTrxzmbLZ3VxLmrA7+2Xj1DxhRuthyB1yGKdjgCGYhq4Hbrkko2HW6jXr/mipbA63gTJ+zCLzAFuwADldOF06OUa93HPPPvlHO1SzG7HYc5fK3pcIZCWbn5Y0y3EI3a2qvpiI5fMk9K//ADlJd6s7Im4ducePfaem6ExKCSaYe+bYNR6VZW5v75wkeQwNJXqvaRXXNekSZbdhtHtjlMntqVt8SjuQN2/Fx34Oc/8AxZF8xNqgA8Y2aZmILMbqucQ0hVDTXeYnaWmhirgsAwB5GTJOSWQcK3BF85n3dOaByCDvrd2s49p5Vdzya5xO3c9sBQNgnGIoFA9crGnrLMfkM1LjJhG693tlXjRlCstjjGGq9j3yprr1+uZlqo02nGllTUxzcq/4a7fHGSSu7l2Nsxs/HFnczAfX5DJK89/llvLfa6ZG6H+LacmdXdtqq7CuwzPKAtdOCODm2KeSLoOe+Yty6RaPwVVRnWRvMqwvb5HEsmyP98FDo3BBH++2dTQyBW80mywzadJpphJ+7RjJyd3OW3fbp4/jzhZUQtVn9cWASbu67Zol080cpjMRD9yqkisSSTbCivYjMyY51LkqnJBBxQZzdMK9sqXeVggSl7nGooVVX29+c16naICkNd9PhljZ+HsBkG75/XK0Qb7E4FypYbSQR04wAO0W1Dp/bAlbHFZF1dC/hhU0K9JynprljWWA67qJPTKnh9xY1Q4rEABzwbHbJJAFEVfvlz0FWoxRVy4kBBAHI7/PHsWFcd76kHLblqwtj55Uc9vV0s4zyg/PQEd+uZ2faqCu5LE++QVUkNVm8DGQpo7hkVY469vbLO0UHp4aj7e+HmMHGxCQep7ZfYWAsL9ctKRGqLdGvtmsFgVFA8/D+uKZHMhKWbNggXijqkDbWoHoSMftdlBBqxmcvELQsq8kE9u2ETiXhUNqR1HTHJCUtgbvnk4W6sSDQ61zjyhgDnkc8dcchjdAXjR1HA4xYIbhqYexy+oZfL2RgKaogY4rDY3EKBUvZ7XkTSQyxsrfiqgasjMIYjob+GU84D0m83ONXzSkbQNRk3g36iKyWCn4X3rrlXa+Dk7+tgn5ZbusLKwRgR+LuTjvLbUactChllUjp125RYtNLE7Tb1kApSrVfzw02ofTsSnpYcWRj+2ogQyrOImRlZqC2M6Y0OnL7W/Gq2ea3YpdeZrEgUE3tI4o43TBJI1JvqQSxsk/7rM3+mpIukG3wyRYlBtlU/Grv8xmKPT7SGJII7VnXhj8vTlK4MrH6UD+pORIiFLI65q36WcWLYQOCCMOt2QffnLFbsKVv2xJcgEEUcNH/g78HKmdgpUGgcSzkLxzgCGHIo4n9pqpd1YndYPPPbLxP5imzddx0yknpFBecso3LQPI56ZehcsT+LoO2X8wEfPuRiV3cg8/LDcoPHGMVckEnnD8K9RWUv2BwL21UR8sqNsca/s7x+na9MDRHOY5H8ig0bLfTAligUWR7XiNSG27i7gjoSbHy/1xm9Ho6DUaWTzBK0gIHo2C7Pxx6wwyrG0TbgOXI6j6ZhaJtPDHM0YJkBKyAenI0xbcGUjaTfHQHNdRnXYj0UkhqF22N0JGZNTopYZButgehI/LLN4jPFsHmFVQ9kH69s0x+ILKv75mJokUOL9zlzjmp2Ttji2+UZDPfpUjn48c8Z19Ppm0+lO9VaVud3c5zUV5Nck0MdNdF1BbaK619c6upkaNTb8d1I/rnG1vj7chmDzcD0J1voM5umT9r8RaQgMqAvz+WdPxGVYtFJLY8yT0bhnN8NUpFvF3L8ewzXGdWnL8aJyCdoPTtWUKjbkOxMhJyCeBXTLgqVN3WFkGsuD8bwK2B+mVFOD7ZJVlIJUj6ZIjvhhXtkh3UbAxr2vJohQGYdh8Mki2/FWV2kdbyN1jg8/HHsDLRJwFHrwck+ojscnaApFc40QRWUJ6ZYqfe8ij174gruPPAI/PIPXpkkEf1yAfqMqIokZIBqh1ywH0yKI7Y0ctpCjBQDwOT74xWJAkCgdueKxNhl3Kbvkn2yscxje0AP175q8eunLWgsVuyKHQdCMTK90Be67oZSND+0fvCWB4PzzQfSxtdvxx6Co1KG2HqbiuwyjgKlc+/GTPIa3baXoMojlpBucqByLzU/UNd9sYVQRfTK3Q9VbyePjgRGzgBizntgABy4Fn61k6FQztarx7nJWNUCuWvuQTkHcy0tAe99stEOiA3fWs0Lb1Z1OwkHivfLtZcBqAHQe+Kd0HpvkdhihJur0EbcnjqnahrTg0OuZrUkIGu+vbHOFZN3LDFRogPq/LNT0hsJii3MzW/YnJeRXvbZc98Q7RtKN3CjNVFkUxptSutc5mzLopB5hYOwte/bCVjLJsU/2GOMbLSKLvtl49KYi9uLOZtk7q45zbkmPYE9azbGQkZ2nduFcZAhMjhSRV85rCxwgBBRxz+SEYkUhiqAlj2x8cJ2news8KPbnLNIpkuwOOpyjuSAAPrmN5UNKLEpVSWJ74tiu4dTkRsZJCoBYVxjv2HVEbvJdVH8/oFfXE4VNUaTabr54gszEA9fYZuGiBUF9TEOf4Lc/kK/PJ/ZtIn4pJnPuKQf1P5ZvjwO2WRiTR4Xtiiyo1tyc6ROmUgpp0JHd2Z/6gfllhqXBqFQh/+moX9Beanx5DKyaTRaqQhhp5CvX8J5+uan0csnHnQxV/DvDEfQXl2TVun70FV63MaH3bFHywKk1kYA/hW2/QV+eX+KW7VN/Z9OsaA6gkDqEjr9SP0yn/AEqf+S0h93k/oAP1xYk0wsqmolA9gFH9cW2tCG00qL7byWP9vyzU+GQ2NBmVSDFDFHXcRgn7teNdtbMgLiXYe5JC/wBs57eIapj6ZPL/APtqE/TEOzyNukZmPuxvN+KOiQqf4mphjI7A3/8Aw3lDNpEHLyyH2VAo+5P9M54Xk5cJz8cuSLrUNbEt7NKpPvI5P6VkJrdWzVAApH/pRix9avERnZZBUdrq8HnLJ6pHYe18ZLyiGSLqZW3Tyk/GST+nXEtGAeHDfIHLxRTTMBDp3YdyATjTpdUN27y0P8u4bvsOcl5jOEJBIHAydgFWQLzWPDmaNN0kjMTyqx0B78kj9M1/8sjWmaFVUDrPL/QV+uZ86uOSSgcLu+/GNiR5rEGnZ64Jq6zqq+jg58+JSO0MQv6Gj+uKbW6QEnyZJiebkb/5x3TGOHTTSyEF4otho2eb+Qu8bH4fNIrsWlL9FAWgfqaP5Zf/AJrKoqGKKMdqF/6YqXV6xhbyyhT7ekHHhTpog8M8lP8AqkhDE2TI5/Sxlz+xRTK4nUFBQEEdV+X9c5RNmz1wv45rwOnSfWaVXLLA8rfzSP8A/OUbxSY0sSRxj2Vb/XOeWAxkP7T1gWXkfwA8jL4yGtUra+YAStKF7B22D+gxBijQ+vURj/ttj/b88P2PUMbfat93b/Zxg0SJzJMG+CjF5TjOz2zyFA1RsxX3YV+WUBtqUWfhnQfTaZGJCMOL55xkYWONV2beDdAfrnK/Pxk6PGsP7LqCBUbc+/GNj8OkPqkeNAOouz+WaXkYpzwOASe/GJaajzRBHHXjOd+flZ0vi0RiJQVTmjQ5yofmiqnn5nFPKFsoPUOBeLU0eW3Enkjsc4zWmgk8tffsOvyzOriRtwWl+WQ4D9T1HS8kBVXanPfNZsETSr+FbHYm8Umrfb/CF5F7clUDubI+uVlfaQQD14B75qTOmd/TFYvKDxXxxu27LEjnqRkxlCqttJN8j3yCbkI+tk9Mm9qW/DfmfnhHUbD1c1zlNQPa9oqvjlXO5GKqRXauuaiNMzKfge398NyqoULTdyf1xAZ1RV62AT8Phg6gsWJIBGF1eSRd1g0DxwMXCvlr+IE/HKFbBrt3JxsOmY8tIVU9B3+eLZJ2T2tJq2hAQKCW+v8AvnKH1f4jG2425vli0yQKYUB2DqTZzGkrM7Dy/SwPq9sz5b6WjTRI0yqGdN3cdc0z6J9P/hhpFVeTldPpxIy7TsfqgY8sewvOhqYJV0seo3s4ChpU6FTfB+WWbe4WZO2XSKiApPsTaeCeD79Plk6ueNyPJJIA/Ee+KDRFq6A2bJw1ARdgQggLzt6E3nK5b0fRDG2JPTKFWb0/h465bYoO42cgNzlnTK8QRRtHT45L7Vo8AnEG3Zfe/vjAdq+trIPPGSzOxDN16HpzlIwWnRFUlieg7mjkiwxb37e2XRirhkrd0GbnQn9n1n8UO0deTyOMgps/FuHw750ZdVCdFtSxI3DE8n45y5HaxtNg885ndq2SNOl0gnDt51SnhVPTGNp20rKkz2XPDZkjJU7+QQbFdcc2paWkkJdfj2ycpvS9YJGj4jams2RlJJASQBwT2wZYTZjUjd1JOVZkUCj07YnHEXWd4xuDEUfbjOjodarT2XoEcg9M5hb089DgC3UZVnKx6Yyb1I4KsM5uq0SqN0QUAC9l19sw6aWXdRkYAH3x77pGuUk19cxbnTV5SwhtNMA0rVQHAvn6/HE3aiyOce8asm02EvmsVNp0g3SKZJDQ688YllYRW42T88k1zfFHjFq26ugBP3wmIQruarqh2zWUCCkPPXIslvUbrtlzt4FXXW++XLACgAOeoGNCw9g8delZDKWBAHwsZLkdR1PXjJQW1NVdRj1NC4zI6Ala9+MekJsF+Aeay7Mwvue+LMj03UFTQJzneVvpTTtLXt596xe4hto6Vfyyd3oB6ki8W7oBz39uTmZ30qxJDH17gR0ykhAYcGjiyZxTCmBriucujWpI5A7DvnXMZqPN2A1ftjHjhmjUvuDD+U18xkbd34lo9xlbERqyfaz0zX/CGvHCUBKWw79MqWAHN8fbI37hz0xbmxTcr3vM5b7NN3E2aBOVeXywG5N8H4YpWZTtPf8ACfpl2ahzzxfAvL4z0mpeUllrkHscg7dpN9cVIQxqqZeljLAPICqqQw5qs1OOAJ9dA/HnLpB598gMB1OEmjljXzJbXd/CRRvJ07mGS04sUe+a/wCLPfZflrG20EnnvkNtAG4ADrkMHRqRbF3fw5yQVkrixXfKgD7rCkEg9Bk+YSSCvT3yG0zKhl08V7OWrJaPbIrlvSw5Xv8AXHSo8yufV7c50vDNQoJElFCLUnMexNnqQc9MfppEgY3GJAQQAc52yrOq7oplK7iFPII7YuQ7I1DW3ub+GIkkY0InBZhdXfGEbORTqR3vLHULpqbcZNy+x6jEaxCGBu/as1sGCgD88yTiUHcwv45Zf1CEcgUxoYxgjUR1+GUNHnb9shiCCOl8Zm8excCrsg5aKP1HsWGZ2U7bT8XcZogawK4PsM19BLxgyXZBHcZR0DyEq3I5N5okBDkfqMoSoNFbOUJ3tGNzq3X6ZbzNxpaGaodM2pQhVtR1OD+EqkLurqzKfwBvxCrsZZKhAkHQG29hi9RLXWwSD7jNvhcGibUXKGDgcLzwePj88b45qTCWiiKhzYZas5qcU21w/wBqmKAKzbPbt9snzv3ZQjb3BXgZEQRV9SggmiOhzU3h7vY053beSpNHNVFUk9IYPVdQc2xHSalol1DPEwqiOhGc+AkOFLbTedrSQkAwzaJnB5BK9M5cuuiX6dkSb0DRSKyjoevGcrX6hp9WsJLKOD6e+aCNPo28yDfHuHqi/wBMxRzhZZZ5BYTkHpWZdZ6YfGp/MlWBPVXAHxON2+U4jWqiFA/LMnh58/XvqZPwx8ivftmliwQ77LNm8zpj3dJJJ5umyLPvlgF6C7OR+FugIy5giyT6eMtuIr3yKBNhaywoH1c/LAkOT14wq/UV498bpY45Z1SWTYp71nqdNBHFGEQ2o9zk+x5Lk0ByTxhHA8xqNWZvYDPWy6LTTOHeFCw71jI4kjXaihV+ArLZfpNeQfSzRf4kbr8SMXfzz2bxo6lXUMp6gixnG1/g1DfpBfPKe3yyZVcWFtrWxxsjhulX8MW0ZR6IIN0QRzgwuqHTJfYo429e/wAMgDpf3xh5FnnK/iPt8emUT5YB/Fz7HIYUex+WWaO1BZr9sV5iAMA3I98bqOO/+AP+wfrmT++GGd44tmk/xU+ua9b/AILf774YZx5f7K5L/wCKM0y/iOGGdalLi/xj8hjX/wDDH54YZL7CoP8ABPyy0f4l+WGGUJH/AIo/XK/zfLDDOitP/lfXM8vVcMMzPaFn8P1zsSf4KfIYYZj5fpYvB+Jfmck/430wwzzcva30TH0X/uwn/Evzwwyz/ZCm/wDEL8j+mRL+EfLDDO89svWeF/8AgE/7c4Ev/wC4H/uwwzpPa8fS83XFHDDNRqg/hzv6f/8AZzhhl+k+3l5v8Y5Tvhhm4V7Zf/2HV/8AYv8A/CucXxb/AMdoP/8AWT+uGGVy+3P8R/8AGP8AT9MzfxfXDDMuk9GN+NcW3V/lhhnKqSv8fzGdTwH/ABMMMjPJu8c/HHltJ/g/QYYZj6dPp0l//bT8jnltV/in54YZ04e1+lR0GVwwzoxXR8E/8QfliPFP/EnDDL9sz7YzlWwwyqvp/wDxC/8AdnoNR+Jf/t4YZy+X6OPthf8AAcWOif8AcMMM8/ze241SdB9MyTdW+mGGcePppRv8Rf8AvH9Mmf8Axh8jhhmoi7f4J/32zIn+Ofn/AFwwzXFGhv8AxA+mQfxv9P1wwyxRF/iN/wDc/oczyf4zfPDDNT2zTR/hN/vvgv4m/wC0frhhmKn2VJ1+p/rjU7f9uGGa+lQe3yyrfg+h/rhhmSoP4x8xm2Xon/d/TDDOfy/RGP3/APuf2xyf+HT5f0wwy8vUapjf+X/3jPSN/wCKf/tf9Dhhnb4P9Xo+X/4eP/28p/J/2jGjoPlhhnK+3m+lR0H+++Ub/DPz/vhhlROl/wDE/wC/bHN0T54YZjl7WEjofrke3zwwzoyun4R9cSn+Mf8At/qMMMzFprdX+eQf6YYZOJ9JH4MovV/mf1wwzUB/5Q/7jj26L/2H9Rhhk+xUdB8s3Q/4Ywwzlza+i5f/ABEn/cf64J/hf798MMyzGWb/ABP/AHHEy/8Ai4/r+gwwz0cfS/TT/H98U3Q/MfrhhnOLFZPwt88b/wCcuGGTkh574uX8A/32wwzhxapK/wCKvyOSfxN8hhhnbj7ZqR+JPrgn45P+0f0wwzVDH/r/AEzPL+AfPDDLwKlOo+X9BgPxYYZpC5Oi/wDcMI+v/u/vhhj6F2/xh8hmvRf+IH/Zhhi+l4+1vHP/ABGn+bZz06fU/qMMMT/WNc/9joOj/XFDquGGajFdHQ/+Gf5HMOo/8U/z/phhmY1fRnY5C/gGGGYg2Qf4sX/d/TOsv+D9D+mGGadFF/wl+WZtT+HDDJ9qye3yxbdV+eGGdGV4fxHHaf8ADhhkWLTf4jfIYmT8f+/jhhiDT4V/4uH/AL/6HH6n/Ah/72//AIjhhnWeljE//wC7j/vb+uL8S/8A3D/2rhhmoyzSdV/7862h/wD3Wf8A7GwwzP2y50//AInT/wDaP6569v8AAX6YYZz+T2s9sHjHWH6/pnM1n/7bP/8AcwwzE9ujB4Z/gH/7v9BmuX8R+WGGdv8A2c+PpRP8RPniz1Hz/rhhiqv/AAj6ZUfhGGGQXHQZ6Dwj/COGGT7V0YvwZc9sMM2yg9cB1OGGB53x7/8AcF/7c58n4frhhnO+1Vk6/Q5RvwfTDDNQVbov1zFJ+LDDLxSv/9k=">
            <a:extLst>
              <a:ext uri="{FF2B5EF4-FFF2-40B4-BE49-F238E27FC236}">
                <a16:creationId xmlns:a16="http://schemas.microsoft.com/office/drawing/2014/main" xmlns="" id="{791E520E-7E66-4547-AA55-57E6B0E3360B}"/>
              </a:ext>
            </a:extLst>
          </p:cNvPr>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138677"/>
              </a:buClr>
              <a:buSzPct val="130000"/>
              <a:buFont typeface="Georgia" panose="02040502050405020303" pitchFamily="18" charset="0"/>
              <a:buChar char="*"/>
              <a:defRPr sz="2200">
                <a:solidFill>
                  <a:srgbClr val="404040"/>
                </a:solidFill>
                <a:latin typeface="Trebuchet MS" panose="020B0603020202020204" pitchFamily="34" charset="0"/>
                <a:ea typeface="微軟正黑體" panose="020B0604030504040204" pitchFamily="34" charset="-120"/>
              </a:defRPr>
            </a:lvl1pPr>
            <a:lvl2pPr marL="742950" indent="-285750" eaLnBrk="0" hangingPunct="0">
              <a:spcBef>
                <a:spcPct val="20000"/>
              </a:spcBef>
              <a:spcAft>
                <a:spcPts val="300"/>
              </a:spcAft>
              <a:buClr>
                <a:srgbClr val="138677"/>
              </a:buClr>
              <a:buSzPct val="130000"/>
              <a:buFont typeface="Georgia" panose="02040502050405020303" pitchFamily="18" charset="0"/>
              <a:buChar char="*"/>
              <a:defRPr sz="2000">
                <a:solidFill>
                  <a:srgbClr val="404040"/>
                </a:solidFill>
                <a:latin typeface="Trebuchet MS" panose="020B0603020202020204" pitchFamily="34" charset="0"/>
                <a:ea typeface="微軟正黑體" panose="020B0604030504040204" pitchFamily="34" charset="-120"/>
              </a:defRPr>
            </a:lvl2pPr>
            <a:lvl3pPr marL="1143000" indent="-228600" eaLnBrk="0" hangingPunct="0">
              <a:spcBef>
                <a:spcPct val="20000"/>
              </a:spcBef>
              <a:spcAft>
                <a:spcPts val="300"/>
              </a:spcAft>
              <a:buClr>
                <a:srgbClr val="138677"/>
              </a:buClr>
              <a:buSzPct val="130000"/>
              <a:buFont typeface="Georgia" panose="02040502050405020303" pitchFamily="18" charset="0"/>
              <a:buChar char="*"/>
              <a:defRPr>
                <a:solidFill>
                  <a:srgbClr val="404040"/>
                </a:solidFill>
                <a:latin typeface="Trebuchet MS" panose="020B0603020202020204" pitchFamily="34" charset="0"/>
                <a:ea typeface="微軟正黑體" panose="020B0604030504040204" pitchFamily="34" charset="-120"/>
              </a:defRPr>
            </a:lvl3pPr>
            <a:lvl4pPr marL="1600200" indent="-228600" eaLnBrk="0" hangingPunct="0">
              <a:spcBef>
                <a:spcPct val="20000"/>
              </a:spcBef>
              <a:spcAft>
                <a:spcPts val="300"/>
              </a:spcAft>
              <a:buClr>
                <a:srgbClr val="138677"/>
              </a:buClr>
              <a:buSzPct val="130000"/>
              <a:buFont typeface="Georgia" panose="02040502050405020303" pitchFamily="18" charset="0"/>
              <a:buChar char="*"/>
              <a:defRPr sz="1600">
                <a:solidFill>
                  <a:srgbClr val="404040"/>
                </a:solidFill>
                <a:latin typeface="Trebuchet MS" panose="020B0603020202020204" pitchFamily="34" charset="0"/>
                <a:ea typeface="微軟正黑體" panose="020B0604030504040204" pitchFamily="34" charset="-120"/>
              </a:defRPr>
            </a:lvl4pPr>
            <a:lvl5pPr marL="2057400" indent="-228600" eaLnBrk="0"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5pPr>
            <a:lvl6pPr marL="25146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6pPr>
            <a:lvl7pPr marL="29718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7pPr>
            <a:lvl8pPr marL="34290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8pPr>
            <a:lvl9pPr marL="3886200" indent="-228600" eaLnBrk="0" fontAlgn="base" hangingPunct="0">
              <a:spcBef>
                <a:spcPct val="20000"/>
              </a:spcBef>
              <a:spcAft>
                <a:spcPts val="300"/>
              </a:spcAft>
              <a:buClr>
                <a:srgbClr val="138677"/>
              </a:buClr>
              <a:buSzPct val="130000"/>
              <a:buFont typeface="Georgia" panose="02040502050405020303" pitchFamily="18" charset="0"/>
              <a:buChar char="*"/>
              <a:defRPr sz="1400">
                <a:solidFill>
                  <a:srgbClr val="404040"/>
                </a:solidFill>
                <a:latin typeface="Trebuchet MS" panose="020B0603020202020204" pitchFamily="34" charset="0"/>
                <a:ea typeface="微軟正黑體" panose="020B0604030504040204" pitchFamily="34" charset="-120"/>
              </a:defRPr>
            </a:lvl9pPr>
          </a:lstStyle>
          <a:p>
            <a:pPr eaLnBrk="1" hangingPunct="1">
              <a:spcBef>
                <a:spcPct val="0"/>
              </a:spcBef>
              <a:spcAft>
                <a:spcPct val="0"/>
              </a:spcAft>
              <a:buClrTx/>
              <a:buSzTx/>
              <a:buFontTx/>
              <a:buNone/>
            </a:pPr>
            <a:endParaRPr lang="zh-TW" altLang="en-US" sz="1800">
              <a:solidFill>
                <a:schemeClr val="tx1"/>
              </a:solidFill>
              <a:latin typeface="Rockwell" panose="02060603020205020403" pitchFamily="18" charset="0"/>
              <a:ea typeface="新細明體" panose="02020500000000000000" pitchFamily="18" charset="-120"/>
            </a:endParaRPr>
          </a:p>
        </p:txBody>
      </p:sp>
      <p:pic>
        <p:nvPicPr>
          <p:cNvPr id="17464" name="Picture 59">
            <a:extLst>
              <a:ext uri="{FF2B5EF4-FFF2-40B4-BE49-F238E27FC236}">
                <a16:creationId xmlns:a16="http://schemas.microsoft.com/office/drawing/2014/main" xmlns="" id="{0AD46072-BCA7-4D43-A598-8A1028DE43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111250"/>
            <a:ext cx="2017712" cy="143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行銷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沉穩">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氣流">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10107</TotalTime>
  <Words>2972</Words>
  <Application>Microsoft Office PowerPoint</Application>
  <PresentationFormat>如螢幕大小 (4:3)</PresentationFormat>
  <Paragraphs>298</Paragraphs>
  <Slides>29</Slides>
  <Notes>3</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29</vt:i4>
      </vt:variant>
    </vt:vector>
  </HeadingPairs>
  <TitlesOfParts>
    <vt:vector size="33" baseType="lpstr">
      <vt:lpstr>行銷 16x9</vt:lpstr>
      <vt:lpstr>氣流</vt:lpstr>
      <vt:lpstr>文件</vt:lpstr>
      <vt:lpstr>工作表</vt:lpstr>
      <vt:lpstr>PowerPoint 簡報</vt:lpstr>
      <vt:lpstr>免責聲明</vt:lpstr>
      <vt:lpstr>主題綱要</vt:lpstr>
      <vt:lpstr>台玻集團簡介</vt:lpstr>
      <vt:lpstr>台玻集團簡介</vt:lpstr>
      <vt:lpstr>生產基地─平板玻璃</vt:lpstr>
      <vt:lpstr>生產基地─Low-E節能玻璃</vt:lpstr>
      <vt:lpstr>生產基地─玻璃纖維增強絲/玻璃纖維布</vt:lpstr>
      <vt:lpstr>生產基地─容食 / 微薄 / 太陽能 / 汽車玻璃</vt:lpstr>
      <vt:lpstr>主要業務及產品</vt:lpstr>
      <vt:lpstr>綠色產品</vt:lpstr>
      <vt:lpstr>產品介紹</vt:lpstr>
      <vt:lpstr>產品介紹</vt:lpstr>
      <vt:lpstr>產品介紹</vt:lpstr>
      <vt:lpstr>產品介紹</vt:lpstr>
      <vt:lpstr>產品介紹</vt:lpstr>
      <vt:lpstr>產品介紹</vt:lpstr>
      <vt:lpstr>產品介紹</vt:lpstr>
      <vt:lpstr>產品介紹</vt:lpstr>
      <vt:lpstr>產品介紹</vt:lpstr>
      <vt:lpstr>產品介紹</vt:lpstr>
      <vt:lpstr>產品介紹</vt:lpstr>
      <vt:lpstr>2021年營運概況</vt:lpstr>
      <vt:lpstr>2021年營運概況</vt:lpstr>
      <vt:lpstr>2021年營運概況</vt:lpstr>
      <vt:lpstr>市場現況與發展</vt:lpstr>
      <vt:lpstr>市場現況與發展</vt:lpstr>
      <vt:lpstr>市場現況與發展</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黃毓惠</dc:creator>
  <cp:lastModifiedBy>黃毓惠</cp:lastModifiedBy>
  <cp:revision>318</cp:revision>
  <cp:lastPrinted>2021-11-16T02:26:48Z</cp:lastPrinted>
  <dcterms:created xsi:type="dcterms:W3CDTF">2017-06-29T01:13:39Z</dcterms:created>
  <dcterms:modified xsi:type="dcterms:W3CDTF">2021-11-16T03:03:52Z</dcterms:modified>
</cp:coreProperties>
</file>